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3" r:id="rId1"/>
    <p:sldMasterId id="2147483708" r:id="rId2"/>
  </p:sldMasterIdLst>
  <p:notesMasterIdLst>
    <p:notesMasterId r:id="rId43"/>
  </p:notesMasterIdLst>
  <p:sldIdLst>
    <p:sldId id="387" r:id="rId3"/>
    <p:sldId id="372" r:id="rId4"/>
    <p:sldId id="373" r:id="rId5"/>
    <p:sldId id="344" r:id="rId6"/>
    <p:sldId id="345" r:id="rId7"/>
    <p:sldId id="347" r:id="rId8"/>
    <p:sldId id="355" r:id="rId9"/>
    <p:sldId id="354" r:id="rId10"/>
    <p:sldId id="374" r:id="rId11"/>
    <p:sldId id="375" r:id="rId12"/>
    <p:sldId id="376" r:id="rId13"/>
    <p:sldId id="346" r:id="rId14"/>
    <p:sldId id="356" r:id="rId15"/>
    <p:sldId id="357" r:id="rId16"/>
    <p:sldId id="358" r:id="rId17"/>
    <p:sldId id="360" r:id="rId18"/>
    <p:sldId id="361" r:id="rId19"/>
    <p:sldId id="363" r:id="rId20"/>
    <p:sldId id="377" r:id="rId21"/>
    <p:sldId id="378" r:id="rId22"/>
    <p:sldId id="379" r:id="rId23"/>
    <p:sldId id="380" r:id="rId24"/>
    <p:sldId id="381" r:id="rId25"/>
    <p:sldId id="382" r:id="rId26"/>
    <p:sldId id="359" r:id="rId27"/>
    <p:sldId id="349" r:id="rId28"/>
    <p:sldId id="348" r:id="rId29"/>
    <p:sldId id="350" r:id="rId30"/>
    <p:sldId id="351" r:id="rId31"/>
    <p:sldId id="364" r:id="rId32"/>
    <p:sldId id="365" r:id="rId33"/>
    <p:sldId id="366" r:id="rId34"/>
    <p:sldId id="367" r:id="rId35"/>
    <p:sldId id="369" r:id="rId36"/>
    <p:sldId id="370" r:id="rId37"/>
    <p:sldId id="371" r:id="rId38"/>
    <p:sldId id="383" r:id="rId39"/>
    <p:sldId id="384" r:id="rId40"/>
    <p:sldId id="385" r:id="rId41"/>
    <p:sldId id="386"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800000"/>
    <a:srgbClr val="008000"/>
    <a:srgbClr val="FCD4D4"/>
    <a:srgbClr val="E1F2F3"/>
    <a:srgbClr val="FFFFC0"/>
    <a:srgbClr val="FFF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3" autoAdjust="0"/>
    <p:restoredTop sz="88785" autoAdjust="0"/>
  </p:normalViewPr>
  <p:slideViewPr>
    <p:cSldViewPr>
      <p:cViewPr varScale="1">
        <p:scale>
          <a:sx n="87" d="100"/>
          <a:sy n="87" d="100"/>
        </p:scale>
        <p:origin x="1382" y="77"/>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smtClean="0"/>
            </a:lvl1pPr>
          </a:lstStyle>
          <a:p>
            <a:pPr>
              <a:defRPr/>
            </a:pPr>
            <a:endParaRPr lang="en-US" altLang="en-US"/>
          </a:p>
        </p:txBody>
      </p:sp>
      <p:sp>
        <p:nvSpPr>
          <p:cNvPr id="512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endParaRPr lang="en-US" alt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smtClean="0"/>
            </a:lvl1pPr>
          </a:lstStyle>
          <a:p>
            <a:pPr>
              <a:defRPr/>
            </a:pPr>
            <a:endParaRPr lang="en-US" altLang="en-US"/>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E1CAB84F-B75A-4984-8F3C-AF33274BE414}" type="slidenum">
              <a:rPr lang="en-US" altLang="en-US"/>
              <a:pPr>
                <a:defRPr/>
              </a:pPr>
              <a:t>‹#›</a:t>
            </a:fld>
            <a:endParaRPr lang="en-US" altLang="en-US"/>
          </a:p>
        </p:txBody>
      </p:sp>
    </p:spTree>
    <p:extLst>
      <p:ext uri="{BB962C8B-B14F-4D97-AF65-F5344CB8AC3E}">
        <p14:creationId xmlns:p14="http://schemas.microsoft.com/office/powerpoint/2010/main" val="14381812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F57B80F6-D8F9-4861-A47D-FB5C54C59CB3}" type="datetime1">
              <a:rPr lang="en-US" smtClean="0"/>
              <a:pPr/>
              <a:t>13-07-2019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822878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EF6BA6-EDF0-41F8-A44F-28D36A9FF955}" type="datetime1">
              <a:rPr lang="en-US" smtClean="0"/>
              <a:pPr/>
              <a:t>13-07-2019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367344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1F9962-6CD1-4735-8959-BF829C68AEB8}" type="datetime1">
              <a:rPr lang="en-US" smtClean="0"/>
              <a:pPr/>
              <a:t>13-07-2019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368009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914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91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91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914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8023CF-EEE8-42B3-B379-29CA3A9AD32E}" type="datetime1">
              <a:rPr lang="en-US" smtClean="0"/>
              <a:pPr/>
              <a:t>13-07-2019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9F71B0-1015-4D31-8384-23A63624B7DC}" type="slidenum">
              <a:rPr lang="en-US" smtClean="0"/>
              <a:pPr/>
              <a:t>‹#›</a:t>
            </a:fld>
            <a:endParaRPr lang="en-US"/>
          </a:p>
        </p:txBody>
      </p:sp>
    </p:spTree>
    <p:extLst>
      <p:ext uri="{BB962C8B-B14F-4D97-AF65-F5344CB8AC3E}">
        <p14:creationId xmlns:p14="http://schemas.microsoft.com/office/powerpoint/2010/main" val="17339690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F94CBB-8DC2-4B02-880A-5B1B61C50280}" type="datetime1">
              <a:rPr lang="en-US" smtClean="0"/>
              <a:pPr/>
              <a:t>13-07-2019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9F71B0-1015-4D31-8384-23A63624B7DC}" type="slidenum">
              <a:rPr lang="en-US" smtClean="0"/>
              <a:pPr/>
              <a:t>‹#›</a:t>
            </a:fld>
            <a:endParaRPr lang="en-US"/>
          </a:p>
        </p:txBody>
      </p:sp>
    </p:spTree>
    <p:extLst>
      <p:ext uri="{BB962C8B-B14F-4D97-AF65-F5344CB8AC3E}">
        <p14:creationId xmlns:p14="http://schemas.microsoft.com/office/powerpoint/2010/main" val="26466159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en-US"/>
              <a:t>Click to edit Master title style</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3360FF-FF94-4CBA-8E0A-430FBA53ACAB}" type="datetime1">
              <a:rPr lang="en-US" smtClean="0"/>
              <a:pPr/>
              <a:t>13-07-2019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9F71B0-1015-4D31-8384-23A63624B7DC}" type="slidenum">
              <a:rPr lang="en-US" smtClean="0"/>
              <a:pPr/>
              <a:t>‹#›</a:t>
            </a:fld>
            <a:endParaRPr lang="en-US"/>
          </a:p>
        </p:txBody>
      </p:sp>
    </p:spTree>
    <p:extLst>
      <p:ext uri="{BB962C8B-B14F-4D97-AF65-F5344CB8AC3E}">
        <p14:creationId xmlns:p14="http://schemas.microsoft.com/office/powerpoint/2010/main" val="2977636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6BA2FF-3C94-4AD5-ADB2-25FC35199BC0}" type="datetime1">
              <a:rPr lang="en-US" smtClean="0"/>
              <a:pPr/>
              <a:t>13-07-2019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9F71B0-1015-4D31-8384-23A63624B7DC}" type="slidenum">
              <a:rPr lang="en-US" smtClean="0"/>
              <a:pPr/>
              <a:t>‹#›</a:t>
            </a:fld>
            <a:endParaRPr lang="en-US"/>
          </a:p>
        </p:txBody>
      </p:sp>
    </p:spTree>
    <p:extLst>
      <p:ext uri="{BB962C8B-B14F-4D97-AF65-F5344CB8AC3E}">
        <p14:creationId xmlns:p14="http://schemas.microsoft.com/office/powerpoint/2010/main" val="1343848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12033"/>
            <a:ext cx="7886700" cy="859516"/>
          </a:xfrm>
        </p:spPr>
        <p:txBody>
          <a:bodyPr/>
          <a:lstStyle>
            <a:lvl1pPr algn="ctr">
              <a:defRPr>
                <a:solidFill>
                  <a:srgbClr val="0033CC"/>
                </a:solidFill>
                <a:latin typeface="Arial Rounded MT Bold" panose="020F0704030504030204" pitchFamily="34" charset="0"/>
              </a:defRPr>
            </a:lvl1pPr>
          </a:lstStyle>
          <a:p>
            <a:r>
              <a:rPr lang="en-US"/>
              <a:t>Click to edit Master title style</a:t>
            </a:r>
          </a:p>
        </p:txBody>
      </p:sp>
      <p:sp>
        <p:nvSpPr>
          <p:cNvPr id="3" name="Content Placeholder 2"/>
          <p:cNvSpPr>
            <a:spLocks noGrp="1"/>
          </p:cNvSpPr>
          <p:nvPr>
            <p:ph idx="1"/>
          </p:nvPr>
        </p:nvSpPr>
        <p:spPr>
          <a:xfrm>
            <a:off x="628650" y="1216479"/>
            <a:ext cx="7886700" cy="4960484"/>
          </a:xfrm>
        </p:spPr>
        <p:txBody>
          <a:bodyPr/>
          <a:lstStyle>
            <a:lvl2pPr marL="514350" indent="-171450">
              <a:buFont typeface="Calibri" panose="020F0502020204030204" pitchFamily="34" charset="0"/>
              <a:buChar char="ꟷ"/>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B0078F-E661-48DF-8D03-D0A50507C023}" type="datetime1">
              <a:rPr lang="en-US" smtClean="0"/>
              <a:pPr/>
              <a:t>13-07-2019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409404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33845" y="2507551"/>
            <a:ext cx="3867150" cy="3680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7551"/>
            <a:ext cx="3886201" cy="3680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D71118A-8C73-4274-903B-9E0E12B37512}" type="datetime1">
              <a:rPr lang="en-US" smtClean="0"/>
              <a:pPr/>
              <a:t>13-07-2019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9F71B0-1015-4D31-8384-23A63624B7DC}"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588469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EF3F233-675C-4E2D-ADE1-062026707D88}" type="datetime1">
              <a:rPr lang="en-US" smtClean="0"/>
              <a:pPr/>
              <a:t>13-07-2019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9F71B0-1015-4D31-8384-23A63624B7DC}" type="slidenum">
              <a:rPr lang="en-US" smtClean="0"/>
              <a:pPr/>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224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B5D0C5-1A3B-4AF9-B1AF-82EC1777D8DE}" type="datetime1">
              <a:rPr lang="en-US" smtClean="0"/>
              <a:pPr/>
              <a:t>13-07-2019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9F71B0-1015-4D31-8384-23A63624B7DC}" type="slidenum">
              <a:rPr lang="en-US" smtClean="0"/>
              <a:pPr/>
              <a:t>‹#›</a:t>
            </a:fld>
            <a:endParaRPr lang="en-US"/>
          </a:p>
        </p:txBody>
      </p:sp>
    </p:spTree>
    <p:extLst>
      <p:ext uri="{BB962C8B-B14F-4D97-AF65-F5344CB8AC3E}">
        <p14:creationId xmlns:p14="http://schemas.microsoft.com/office/powerpoint/2010/main" val="15615246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en-US"/>
              <a:t>Click to edit Master title style</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B677B099-D8CB-4603-B933-8D2B27420331}" type="datetime1">
              <a:rPr lang="en-US" smtClean="0"/>
              <a:pPr/>
              <a:t>13-07-2019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9F71B0-1015-4D31-8384-23A63624B7DC}" type="slidenum">
              <a:rPr lang="en-US" smtClean="0"/>
              <a:pPr/>
              <a:t>‹#›</a:t>
            </a:fld>
            <a:endParaRPr lang="en-US"/>
          </a:p>
        </p:txBody>
      </p:sp>
    </p:spTree>
    <p:extLst>
      <p:ext uri="{BB962C8B-B14F-4D97-AF65-F5344CB8AC3E}">
        <p14:creationId xmlns:p14="http://schemas.microsoft.com/office/powerpoint/2010/main" val="23659083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4547F949-74B6-4108-8BF4-F11AB8FB4A07}" type="datetime1">
              <a:rPr lang="en-US" smtClean="0"/>
              <a:pPr/>
              <a:t>13-07-2019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9F71B0-1015-4D31-8384-23A63624B7DC}" type="slidenum">
              <a:rPr lang="en-US" smtClean="0"/>
              <a:pPr/>
              <a:t>‹#›</a:t>
            </a:fld>
            <a:endParaRPr lang="en-US"/>
          </a:p>
        </p:txBody>
      </p:sp>
    </p:spTree>
    <p:extLst>
      <p:ext uri="{BB962C8B-B14F-4D97-AF65-F5344CB8AC3E}">
        <p14:creationId xmlns:p14="http://schemas.microsoft.com/office/powerpoint/2010/main" val="511577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05ABA2-14F6-4CC3-9DAC-BBBB0D99BD97}" type="datetime1">
              <a:rPr lang="en-US" smtClean="0"/>
              <a:pPr/>
              <a:t>13-07-2019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9F71B0-1015-4D31-8384-23A63624B7DC}" type="slidenum">
              <a:rPr lang="en-US" smtClean="0"/>
              <a:pPr/>
              <a:t>‹#›</a:t>
            </a:fld>
            <a:endParaRPr lang="en-US"/>
          </a:p>
        </p:txBody>
      </p:sp>
    </p:spTree>
    <p:extLst>
      <p:ext uri="{BB962C8B-B14F-4D97-AF65-F5344CB8AC3E}">
        <p14:creationId xmlns:p14="http://schemas.microsoft.com/office/powerpoint/2010/main" val="17392558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AFC58A-6D66-4D15-BB59-04E72387B4C0}" type="datetime1">
              <a:rPr lang="en-US" smtClean="0"/>
              <a:pPr/>
              <a:t>13-07-2019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9F71B0-1015-4D31-8384-23A63624B7DC}" type="slidenum">
              <a:rPr lang="en-US" smtClean="0"/>
              <a:pPr/>
              <a:t>‹#›</a:t>
            </a:fld>
            <a:endParaRPr lang="en-US"/>
          </a:p>
        </p:txBody>
      </p:sp>
    </p:spTree>
    <p:extLst>
      <p:ext uri="{BB962C8B-B14F-4D97-AF65-F5344CB8AC3E}">
        <p14:creationId xmlns:p14="http://schemas.microsoft.com/office/powerpoint/2010/main" val="3935732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9983A8-167A-4325-AC58-C125C20F04E5}" type="datetime1">
              <a:rPr lang="en-US" smtClean="0"/>
              <a:pPr/>
              <a:t>13-07-2019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30606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79C363-00E5-4873-92AC-6FCDF94FB804}" type="datetime1">
              <a:rPr lang="en-US" smtClean="0"/>
              <a:pPr/>
              <a:t>13-07-2019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07176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300710-5570-4B4A-AE9F-426CB1D545EA}" type="datetime1">
              <a:rPr lang="en-US" smtClean="0"/>
              <a:pPr/>
              <a:t>13-07-2019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515428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3DCFBE-BA8E-42DA-94C4-303826948E42}" type="datetime1">
              <a:rPr lang="en-US" smtClean="0"/>
              <a:pPr/>
              <a:t>13-07-2019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49026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40F559-AD7B-4E56-ABF5-FF34E2DBC8A2}" type="datetime1">
              <a:rPr lang="en-US" smtClean="0"/>
              <a:pPr/>
              <a:t>13-07-2019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71498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50D64ED-635C-40CA-8BE7-BE2C04A36912}" type="datetime1">
              <a:rPr lang="en-US" smtClean="0"/>
              <a:pPr/>
              <a:t>13-07-2019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448907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6AB4CA45-0C1D-4CDA-AED5-977A475009FE}" type="datetime1">
              <a:rPr lang="en-US" smtClean="0"/>
              <a:pPr/>
              <a:t>13-07-2019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295870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868349D-D56D-48A9-A584-3FF7CB447BAA}" type="datetime1">
              <a:rPr lang="en-US" smtClean="0"/>
              <a:pPr/>
              <a:t>13-07-2019</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smtClean="0"/>
              <a:pPr/>
              <a:t>‹#›</a:t>
            </a:fld>
            <a:endParaRPr lang="en-US" dirty="0"/>
          </a:p>
        </p:txBody>
      </p:sp>
      <p:sp>
        <p:nvSpPr>
          <p:cNvPr id="7" name="Rectangle 2"/>
          <p:cNvSpPr txBox="1">
            <a:spLocks noChangeArrowheads="1"/>
          </p:cNvSpPr>
          <p:nvPr/>
        </p:nvSpPr>
        <p:spPr bwMode="auto">
          <a:xfrm>
            <a:off x="0" y="6692348"/>
            <a:ext cx="9144001" cy="165652"/>
          </a:xfrm>
          <a:prstGeom prst="rect">
            <a:avLst/>
          </a:prstGeom>
          <a:solidFill>
            <a:srgbClr val="66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sz="3200" b="1">
                <a:solidFill>
                  <a:schemeClr val="bg1"/>
                </a:solidFill>
                <a:effectLst>
                  <a:outerShdw blurRad="38100" dist="38100" dir="2700000" algn="tl">
                    <a:srgbClr val="000000"/>
                  </a:outerShdw>
                </a:effectLst>
                <a:latin typeface="Helvetica" charset="0"/>
              </a:defRPr>
            </a:lvl2pPr>
            <a:lvl3pPr algn="ctr" rtl="0" eaLnBrk="1" fontAlgn="base" hangingPunct="1">
              <a:spcBef>
                <a:spcPct val="0"/>
              </a:spcBef>
              <a:spcAft>
                <a:spcPct val="0"/>
              </a:spcAft>
              <a:defRPr sz="3200" b="1">
                <a:solidFill>
                  <a:schemeClr val="bg1"/>
                </a:solidFill>
                <a:effectLst>
                  <a:outerShdw blurRad="38100" dist="38100" dir="2700000" algn="tl">
                    <a:srgbClr val="000000"/>
                  </a:outerShdw>
                </a:effectLst>
                <a:latin typeface="Helvetica" charset="0"/>
              </a:defRPr>
            </a:lvl3pPr>
            <a:lvl4pPr algn="ctr" rtl="0" eaLnBrk="1" fontAlgn="base" hangingPunct="1">
              <a:spcBef>
                <a:spcPct val="0"/>
              </a:spcBef>
              <a:spcAft>
                <a:spcPct val="0"/>
              </a:spcAft>
              <a:defRPr sz="3200" b="1">
                <a:solidFill>
                  <a:schemeClr val="bg1"/>
                </a:solidFill>
                <a:effectLst>
                  <a:outerShdw blurRad="38100" dist="38100" dir="2700000" algn="tl">
                    <a:srgbClr val="000000"/>
                  </a:outerShdw>
                </a:effectLst>
                <a:latin typeface="Helvetica" charset="0"/>
              </a:defRPr>
            </a:lvl4pPr>
            <a:lvl5pPr algn="ctr" rtl="0" eaLnBrk="1" fontAlgn="base" hangingPunct="1">
              <a:spcBef>
                <a:spcPct val="0"/>
              </a:spcBef>
              <a:spcAft>
                <a:spcPct val="0"/>
              </a:spcAft>
              <a:defRPr sz="3200" b="1">
                <a:solidFill>
                  <a:schemeClr val="bg1"/>
                </a:solidFill>
                <a:effectLst>
                  <a:outerShdw blurRad="38100" dist="38100" dir="2700000" algn="tl">
                    <a:srgbClr val="000000"/>
                  </a:outerShdw>
                </a:effectLst>
                <a:latin typeface="Helvetica" charset="0"/>
              </a:defRPr>
            </a:lvl5pPr>
            <a:lvl6pPr marL="457200" algn="ctr" rtl="0" eaLnBrk="1" fontAlgn="base" hangingPunct="1">
              <a:spcBef>
                <a:spcPct val="0"/>
              </a:spcBef>
              <a:spcAft>
                <a:spcPct val="0"/>
              </a:spcAft>
              <a:defRPr sz="3200" b="1">
                <a:solidFill>
                  <a:schemeClr val="bg1"/>
                </a:solidFill>
                <a:effectLst>
                  <a:outerShdw blurRad="38100" dist="38100" dir="2700000" algn="tl">
                    <a:srgbClr val="000000"/>
                  </a:outerShdw>
                </a:effectLst>
                <a:latin typeface="Helvetica" charset="0"/>
              </a:defRPr>
            </a:lvl6pPr>
            <a:lvl7pPr marL="914400" algn="ctr" rtl="0" eaLnBrk="1" fontAlgn="base" hangingPunct="1">
              <a:spcBef>
                <a:spcPct val="0"/>
              </a:spcBef>
              <a:spcAft>
                <a:spcPct val="0"/>
              </a:spcAft>
              <a:defRPr sz="3200" b="1">
                <a:solidFill>
                  <a:schemeClr val="bg1"/>
                </a:solidFill>
                <a:effectLst>
                  <a:outerShdw blurRad="38100" dist="38100" dir="2700000" algn="tl">
                    <a:srgbClr val="000000"/>
                  </a:outerShdw>
                </a:effectLst>
                <a:latin typeface="Helvetica" charset="0"/>
              </a:defRPr>
            </a:lvl7pPr>
            <a:lvl8pPr marL="1371600" algn="ctr" rtl="0" eaLnBrk="1" fontAlgn="base" hangingPunct="1">
              <a:spcBef>
                <a:spcPct val="0"/>
              </a:spcBef>
              <a:spcAft>
                <a:spcPct val="0"/>
              </a:spcAft>
              <a:defRPr sz="3200" b="1">
                <a:solidFill>
                  <a:schemeClr val="bg1"/>
                </a:solidFill>
                <a:effectLst>
                  <a:outerShdw blurRad="38100" dist="38100" dir="2700000" algn="tl">
                    <a:srgbClr val="000000"/>
                  </a:outerShdw>
                </a:effectLst>
                <a:latin typeface="Helvetica" charset="0"/>
              </a:defRPr>
            </a:lvl8pPr>
            <a:lvl9pPr marL="1828800" algn="ctr" rtl="0" eaLnBrk="1" fontAlgn="base" hangingPunct="1">
              <a:spcBef>
                <a:spcPct val="0"/>
              </a:spcBef>
              <a:spcAft>
                <a:spcPct val="0"/>
              </a:spcAft>
              <a:defRPr sz="3200" b="1">
                <a:solidFill>
                  <a:schemeClr val="bg1"/>
                </a:solidFill>
                <a:effectLst>
                  <a:outerShdw blurRad="38100" dist="38100" dir="2700000" algn="tl">
                    <a:srgbClr val="000000"/>
                  </a:outerShdw>
                </a:effectLst>
                <a:latin typeface="Helvetica" charset="0"/>
              </a:defRPr>
            </a:lvl9pPr>
          </a:lstStyle>
          <a:p>
            <a:endParaRPr lang="en-US" kern="0" dirty="0"/>
          </a:p>
        </p:txBody>
      </p:sp>
      <p:sp>
        <p:nvSpPr>
          <p:cNvPr id="9" name="Slide Number Placeholder 3"/>
          <p:cNvSpPr txBox="1">
            <a:spLocks noGrp="1"/>
          </p:cNvSpPr>
          <p:nvPr userDrawn="1"/>
        </p:nvSpPr>
        <p:spPr bwMode="auto">
          <a:xfrm>
            <a:off x="8305800" y="6262916"/>
            <a:ext cx="762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gn="r">
              <a:defRPr>
                <a:solidFill>
                  <a:schemeClr val="tx1"/>
                </a:solidFill>
                <a:latin typeface="Arial" panose="020B0604020202020204" pitchFamily="34" charset="0"/>
              </a:defRPr>
            </a:lvl1pPr>
            <a:lvl2pPr marL="742950" indent="-285750" algn="r">
              <a:defRPr>
                <a:solidFill>
                  <a:schemeClr val="tx1"/>
                </a:solidFill>
                <a:latin typeface="Arial" panose="020B0604020202020204" pitchFamily="34" charset="0"/>
              </a:defRPr>
            </a:lvl2pPr>
            <a:lvl3pPr marL="1143000" indent="-228600" algn="r">
              <a:defRPr>
                <a:solidFill>
                  <a:schemeClr val="tx1"/>
                </a:solidFill>
                <a:latin typeface="Arial" panose="020B0604020202020204" pitchFamily="34" charset="0"/>
              </a:defRPr>
            </a:lvl3pPr>
            <a:lvl4pPr marL="1600200" indent="-228600" algn="r">
              <a:defRPr>
                <a:solidFill>
                  <a:schemeClr val="tx1"/>
                </a:solidFill>
                <a:latin typeface="Arial" panose="020B0604020202020204" pitchFamily="34" charset="0"/>
              </a:defRPr>
            </a:lvl4pPr>
            <a:lvl5pPr marL="2057400" indent="-228600" algn="r">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ts val="500"/>
              </a:spcBef>
            </a:pPr>
            <a:fld id="{F7051C5F-0994-4C42-8BDD-F9DE4AC27786}" type="slidenum">
              <a:rPr lang="en-US" altLang="en-US" sz="1200">
                <a:solidFill>
                  <a:srgbClr val="424242"/>
                </a:solidFill>
                <a:latin typeface="+mn-lt"/>
              </a:rPr>
              <a:pPr eaLnBrk="1" hangingPunct="1">
                <a:spcBef>
                  <a:spcPts val="500"/>
                </a:spcBef>
              </a:pPr>
              <a:t>‹#›</a:t>
            </a:fld>
            <a:endParaRPr lang="en-US" altLang="en-US" dirty="0">
              <a:latin typeface="+mn-lt"/>
            </a:endParaRPr>
          </a:p>
        </p:txBody>
      </p:sp>
    </p:spTree>
    <p:extLst>
      <p:ext uri="{BB962C8B-B14F-4D97-AF65-F5344CB8AC3E}">
        <p14:creationId xmlns:p14="http://schemas.microsoft.com/office/powerpoint/2010/main" val="371376522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20" r:id="rId12"/>
    <p:sldLayoutId id="2147483721" r:id="rId13"/>
    <p:sldLayoutId id="2147483722" r:id="rId14"/>
    <p:sldLayoutId id="2147483723" r:id="rId15"/>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14700"/>
            <a:ext cx="7886700" cy="8997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33845" y="1118507"/>
            <a:ext cx="7886700" cy="506163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8E797AAD-96CD-4A47-B0D1-61BA85EB678F}" type="datetime1">
              <a:rPr lang="en-US" smtClean="0"/>
              <a:pPr/>
              <a:t>13-07-2019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B49F71B0-1015-4D31-8384-23A63624B7DC}" type="slidenum">
              <a:rPr lang="en-US" smtClean="0"/>
              <a:pPr/>
              <a:t>‹#›</a:t>
            </a:fld>
            <a:endParaRPr lang="en-US"/>
          </a:p>
        </p:txBody>
      </p:sp>
    </p:spTree>
    <p:extLst>
      <p:ext uri="{BB962C8B-B14F-4D97-AF65-F5344CB8AC3E}">
        <p14:creationId xmlns:p14="http://schemas.microsoft.com/office/powerpoint/2010/main" val="41187715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685800" rtl="0" eaLnBrk="1" latinLnBrk="0" hangingPunct="1">
        <a:lnSpc>
          <a:spcPct val="90000"/>
        </a:lnSpc>
        <a:spcBef>
          <a:spcPct val="0"/>
        </a:spcBef>
        <a:buNone/>
        <a:defRPr sz="3300" kern="1200">
          <a:solidFill>
            <a:srgbClr val="0033CC"/>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33CC"/>
                </a:solidFill>
              </a:rPr>
              <a:t>Creational Patterns</a:t>
            </a:r>
          </a:p>
        </p:txBody>
      </p:sp>
    </p:spTree>
    <p:extLst>
      <p:ext uri="{BB962C8B-B14F-4D97-AF65-F5344CB8AC3E}">
        <p14:creationId xmlns:p14="http://schemas.microsoft.com/office/powerpoint/2010/main" val="3489869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813" t="18315" r="48819" b="20586"/>
          <a:stretch/>
        </p:blipFill>
        <p:spPr bwMode="auto">
          <a:xfrm>
            <a:off x="152399" y="609600"/>
            <a:ext cx="4952999"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786" t="25642" r="56923" b="29377"/>
          <a:stretch/>
        </p:blipFill>
        <p:spPr bwMode="auto">
          <a:xfrm>
            <a:off x="3886199" y="776235"/>
            <a:ext cx="4973455" cy="4786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2148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649" t="20513" r="47335" b="15019"/>
          <a:stretch/>
        </p:blipFill>
        <p:spPr bwMode="auto">
          <a:xfrm>
            <a:off x="28470" y="76200"/>
            <a:ext cx="4162530" cy="4421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692" t="20073" r="41154" b="14725"/>
          <a:stretch/>
        </p:blipFill>
        <p:spPr bwMode="auto">
          <a:xfrm>
            <a:off x="4114800" y="1376624"/>
            <a:ext cx="5017477" cy="4471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0365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Consequences</a:t>
            </a:r>
          </a:p>
        </p:txBody>
      </p:sp>
      <p:sp>
        <p:nvSpPr>
          <p:cNvPr id="3" name="Content Placeholder 2"/>
          <p:cNvSpPr>
            <a:spLocks noGrp="1"/>
          </p:cNvSpPr>
          <p:nvPr>
            <p:ph idx="1"/>
          </p:nvPr>
        </p:nvSpPr>
        <p:spPr/>
        <p:txBody>
          <a:bodyPr/>
          <a:lstStyle/>
          <a:p>
            <a:r>
              <a:rPr lang="en-US" dirty="0"/>
              <a:t>Factory design pattern provides approach to code for interface rather than implementation.</a:t>
            </a:r>
          </a:p>
          <a:p>
            <a:r>
              <a:rPr lang="en-US" dirty="0"/>
              <a:t>Factory pattern removes the instantiation of actual implementation classes from client code. Factory pattern makes our code more robust, less coupled and easy to extend. For example, we can easily change lower class implementation because client program is unaware of this.</a:t>
            </a:r>
          </a:p>
          <a:p>
            <a:r>
              <a:rPr lang="en-US" dirty="0"/>
              <a:t>Factory pattern provides abstraction between implementation and client classes through inheritance.</a:t>
            </a:r>
          </a:p>
          <a:p>
            <a:endParaRPr lang="en-US" dirty="0"/>
          </a:p>
          <a:p>
            <a:endParaRPr lang="en-US" dirty="0"/>
          </a:p>
        </p:txBody>
      </p:sp>
    </p:spTree>
    <p:extLst>
      <p:ext uri="{BB962C8B-B14F-4D97-AF65-F5344CB8AC3E}">
        <p14:creationId xmlns:p14="http://schemas.microsoft.com/office/powerpoint/2010/main" val="1415370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Abstract Factory</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52390146"/>
              </p:ext>
            </p:extLst>
          </p:nvPr>
        </p:nvGraphicFramePr>
        <p:xfrm>
          <a:off x="628650" y="1371600"/>
          <a:ext cx="7677150" cy="4038600"/>
        </p:xfrm>
        <a:graphic>
          <a:graphicData uri="http://schemas.openxmlformats.org/drawingml/2006/table">
            <a:tbl>
              <a:tblPr firstRow="1" bandRow="1">
                <a:tableStyleId>{22838BEF-8BB2-4498-84A7-C5851F593DF1}</a:tableStyleId>
              </a:tblPr>
              <a:tblGrid>
                <a:gridCol w="2281323">
                  <a:extLst>
                    <a:ext uri="{9D8B030D-6E8A-4147-A177-3AD203B41FA5}">
                      <a16:colId xmlns:a16="http://schemas.microsoft.com/office/drawing/2014/main" val="20000"/>
                    </a:ext>
                  </a:extLst>
                </a:gridCol>
                <a:gridCol w="5395827">
                  <a:extLst>
                    <a:ext uri="{9D8B030D-6E8A-4147-A177-3AD203B41FA5}">
                      <a16:colId xmlns:a16="http://schemas.microsoft.com/office/drawing/2014/main" val="20001"/>
                    </a:ext>
                  </a:extLst>
                </a:gridCol>
              </a:tblGrid>
              <a:tr h="1613445">
                <a:tc>
                  <a:txBody>
                    <a:bodyPr/>
                    <a:lstStyle/>
                    <a:p>
                      <a:r>
                        <a:rPr lang="en-US" sz="2400" b="0" dirty="0"/>
                        <a:t>Intent</a:t>
                      </a:r>
                    </a:p>
                  </a:txBody>
                  <a:tcPr>
                    <a:solidFill>
                      <a:schemeClr val="accent1">
                        <a:lumMod val="40000"/>
                        <a:lumOff val="60000"/>
                      </a:schemeClr>
                    </a:solidFill>
                  </a:tcPr>
                </a:tc>
                <a:tc>
                  <a:txBody>
                    <a:bodyPr/>
                    <a:lstStyle/>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Provide an interface for creating families of related or dependent objects without specifying their concrete classes.</a:t>
                      </a:r>
                      <a:endParaRPr lang="en-US" dirty="0"/>
                    </a:p>
                  </a:txBody>
                  <a:tcPr>
                    <a:solidFill>
                      <a:schemeClr val="bg1"/>
                    </a:solidFill>
                  </a:tcPr>
                </a:tc>
                <a:extLst>
                  <a:ext uri="{0D108BD9-81ED-4DB2-BD59-A6C34878D82A}">
                    <a16:rowId xmlns:a16="http://schemas.microsoft.com/office/drawing/2014/main" val="10000"/>
                  </a:ext>
                </a:extLst>
              </a:tr>
              <a:tr h="2425155">
                <a:tc>
                  <a:txBody>
                    <a:bodyPr/>
                    <a:lstStyle/>
                    <a:p>
                      <a:r>
                        <a:rPr lang="en-US" sz="2400" b="0" dirty="0"/>
                        <a:t>Problem</a:t>
                      </a:r>
                    </a:p>
                  </a:txBody>
                  <a:tcPr>
                    <a:solidFill>
                      <a:schemeClr val="accent1">
                        <a:lumMod val="40000"/>
                        <a:lumOff val="60000"/>
                      </a:schemeClr>
                    </a:solidFill>
                  </a:tcPr>
                </a:tc>
                <a:tc>
                  <a:txBody>
                    <a:bodyPr/>
                    <a:lstStyle/>
                    <a:p>
                      <a:pPr marL="285750" indent="-285750">
                        <a:buFont typeface="Arial" panose="020B0604020202020204" pitchFamily="34" charset="0"/>
                        <a:buChar char="•"/>
                      </a:pPr>
                      <a:r>
                        <a:rPr lang="en-US" sz="2000" dirty="0"/>
                        <a:t>A portable application</a:t>
                      </a:r>
                      <a:r>
                        <a:rPr lang="en-US" sz="2000" baseline="0" dirty="0"/>
                        <a:t> needs to encapsulate platform dependencies</a:t>
                      </a:r>
                      <a:endParaRPr lang="en-US" sz="2000" dirty="0"/>
                    </a:p>
                    <a:p>
                      <a:pPr marL="285750" indent="-285750">
                        <a:buFont typeface="Arial" panose="020B0604020202020204" pitchFamily="34" charset="0"/>
                        <a:buChar char="•"/>
                      </a:pPr>
                      <a:r>
                        <a:rPr lang="en-US" sz="2000" dirty="0"/>
                        <a:t>Consider an application that support</a:t>
                      </a:r>
                      <a:r>
                        <a:rPr lang="en-US" sz="2000" baseline="0" dirty="0"/>
                        <a:t> multiple look and feels.</a:t>
                      </a:r>
                      <a:endParaRPr lang="en-US" sz="2000" dirty="0"/>
                    </a:p>
                    <a:p>
                      <a:pPr marL="285750" indent="-285750">
                        <a:buFont typeface="Arial" panose="020B0604020202020204" pitchFamily="34" charset="0"/>
                        <a:buChar char="•"/>
                      </a:pPr>
                      <a:r>
                        <a:rPr lang="en-US" sz="2000" dirty="0"/>
                        <a:t>An application need</a:t>
                      </a:r>
                      <a:r>
                        <a:rPr lang="en-US" sz="2000" baseline="0" dirty="0"/>
                        <a:t> to work with multiple types of DBMS</a:t>
                      </a:r>
                      <a:endParaRPr lang="en-US" sz="2000" dirty="0"/>
                    </a:p>
                  </a:txBody>
                  <a:tcPr>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70811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pic>
        <p:nvPicPr>
          <p:cNvPr id="8196" name="Picture 4" descr="https://upload.wikimedia.org/wikipedia/commons/thumb/9/9d/Abstract_factory_UML.svg/2000px-Abstract_factory_UML.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640" y="1143000"/>
            <a:ext cx="760272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054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2033"/>
            <a:ext cx="7886700" cy="502037"/>
          </a:xfrm>
        </p:spPr>
        <p:txBody>
          <a:bodyPr>
            <a:normAutofit fontScale="90000"/>
          </a:bodyPr>
          <a:lstStyle/>
          <a:p>
            <a:r>
              <a:rPr lang="en-US" dirty="0"/>
              <a:t>Example: Car Factory</a:t>
            </a:r>
          </a:p>
        </p:txBody>
      </p:sp>
      <p:grpSp>
        <p:nvGrpSpPr>
          <p:cNvPr id="3" name="Group 3"/>
          <p:cNvGrpSpPr/>
          <p:nvPr/>
        </p:nvGrpSpPr>
        <p:grpSpPr>
          <a:xfrm>
            <a:off x="1562099" y="942780"/>
            <a:ext cx="1790700" cy="973107"/>
            <a:chOff x="6092889" y="3733800"/>
            <a:chExt cx="2828265" cy="973107"/>
          </a:xfrm>
          <a:solidFill>
            <a:schemeClr val="accent6">
              <a:lumMod val="20000"/>
              <a:lumOff val="80000"/>
            </a:schemeClr>
          </a:solidFill>
        </p:grpSpPr>
        <p:sp>
          <p:nvSpPr>
            <p:cNvPr id="5" name="Flowchart: Process 4"/>
            <p:cNvSpPr/>
            <p:nvPr/>
          </p:nvSpPr>
          <p:spPr>
            <a:xfrm>
              <a:off x="6092889" y="3733800"/>
              <a:ext cx="2828265" cy="544286"/>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800000"/>
                  </a:solidFill>
                </a:rPr>
                <a:t>&lt;&lt;interface&gt;&gt;</a:t>
              </a:r>
            </a:p>
            <a:p>
              <a:pPr algn="ctr"/>
              <a:r>
                <a:rPr lang="en-US" b="1" dirty="0" err="1">
                  <a:solidFill>
                    <a:srgbClr val="800000"/>
                  </a:solidFill>
                </a:rPr>
                <a:t>HondaFactory</a:t>
              </a:r>
              <a:endParaRPr lang="en-US" b="1" dirty="0">
                <a:solidFill>
                  <a:srgbClr val="800000"/>
                </a:solidFill>
              </a:endParaRPr>
            </a:p>
          </p:txBody>
        </p:sp>
        <p:sp>
          <p:nvSpPr>
            <p:cNvPr id="6" name="Flowchart: Process 5"/>
            <p:cNvSpPr/>
            <p:nvPr/>
          </p:nvSpPr>
          <p:spPr>
            <a:xfrm>
              <a:off x="6092889" y="4278087"/>
              <a:ext cx="2828264" cy="42882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300" b="1" spc="-100" dirty="0">
                  <a:solidFill>
                    <a:schemeClr val="tx1"/>
                  </a:solidFill>
                  <a:latin typeface="Courier New" panose="02070309020205020404" pitchFamily="49" charset="0"/>
                  <a:cs typeface="Courier New" panose="02070309020205020404" pitchFamily="49" charset="0"/>
                </a:rPr>
                <a:t>+ </a:t>
              </a:r>
              <a:r>
                <a:rPr lang="en-US" sz="1300" b="1" spc="-100" dirty="0" err="1">
                  <a:solidFill>
                    <a:schemeClr val="tx1"/>
                  </a:solidFill>
                  <a:latin typeface="Courier New" panose="02070309020205020404" pitchFamily="49" charset="0"/>
                  <a:cs typeface="Courier New" panose="02070309020205020404" pitchFamily="49" charset="0"/>
                </a:rPr>
                <a:t>createEngine</a:t>
              </a:r>
              <a:r>
                <a:rPr lang="en-US" sz="1300" b="1" spc="-100" dirty="0">
                  <a:solidFill>
                    <a:schemeClr val="tx1"/>
                  </a:solidFill>
                  <a:latin typeface="Courier New" panose="02070309020205020404" pitchFamily="49" charset="0"/>
                  <a:cs typeface="Courier New" panose="02070309020205020404" pitchFamily="49" charset="0"/>
                </a:rPr>
                <a:t>()</a:t>
              </a:r>
            </a:p>
            <a:p>
              <a:r>
                <a:rPr lang="en-US" sz="1300" b="1" spc="-100" dirty="0">
                  <a:solidFill>
                    <a:schemeClr val="tx1"/>
                  </a:solidFill>
                  <a:latin typeface="Courier New" panose="02070309020205020404" pitchFamily="49" charset="0"/>
                  <a:cs typeface="Courier New" panose="02070309020205020404" pitchFamily="49" charset="0"/>
                </a:rPr>
                <a:t>+ </a:t>
              </a:r>
              <a:r>
                <a:rPr lang="en-US" sz="1300" b="1" spc="-100" dirty="0" err="1">
                  <a:solidFill>
                    <a:schemeClr val="tx1"/>
                  </a:solidFill>
                  <a:latin typeface="Courier New" panose="02070309020205020404" pitchFamily="49" charset="0"/>
                  <a:cs typeface="Courier New" panose="02070309020205020404" pitchFamily="49" charset="0"/>
                </a:rPr>
                <a:t>createTrans</a:t>
              </a:r>
              <a:r>
                <a:rPr lang="en-US" sz="1300" b="1" spc="-100" dirty="0">
                  <a:solidFill>
                    <a:schemeClr val="tx1"/>
                  </a:solidFill>
                  <a:latin typeface="Courier New" panose="02070309020205020404" pitchFamily="49" charset="0"/>
                  <a:cs typeface="Courier New" panose="02070309020205020404" pitchFamily="49" charset="0"/>
                </a:rPr>
                <a:t>()</a:t>
              </a:r>
            </a:p>
          </p:txBody>
        </p:sp>
      </p:grpSp>
      <p:grpSp>
        <p:nvGrpSpPr>
          <p:cNvPr id="4" name="Group 6"/>
          <p:cNvGrpSpPr/>
          <p:nvPr/>
        </p:nvGrpSpPr>
        <p:grpSpPr>
          <a:xfrm>
            <a:off x="228600" y="2695380"/>
            <a:ext cx="1676400" cy="809820"/>
            <a:chOff x="6092889" y="3733800"/>
            <a:chExt cx="2828265" cy="809820"/>
          </a:xfrm>
          <a:solidFill>
            <a:schemeClr val="accent6">
              <a:lumMod val="20000"/>
              <a:lumOff val="80000"/>
            </a:schemeClr>
          </a:solidFill>
        </p:grpSpPr>
        <p:sp>
          <p:nvSpPr>
            <p:cNvPr id="8" name="Flowchart: Process 7"/>
            <p:cNvSpPr/>
            <p:nvPr/>
          </p:nvSpPr>
          <p:spPr>
            <a:xfrm>
              <a:off x="6092889" y="3733800"/>
              <a:ext cx="2828265" cy="38100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err="1">
                  <a:solidFill>
                    <a:srgbClr val="800000"/>
                  </a:solidFill>
                </a:rPr>
                <a:t>CivicFactory</a:t>
              </a:r>
              <a:endParaRPr lang="en-US" b="1" dirty="0">
                <a:solidFill>
                  <a:srgbClr val="800000"/>
                </a:solidFill>
              </a:endParaRPr>
            </a:p>
          </p:txBody>
        </p:sp>
        <p:sp>
          <p:nvSpPr>
            <p:cNvPr id="9" name="Flowchart: Process 8"/>
            <p:cNvSpPr/>
            <p:nvPr/>
          </p:nvSpPr>
          <p:spPr>
            <a:xfrm>
              <a:off x="6092889" y="4114800"/>
              <a:ext cx="2828264" cy="42882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300" b="1" spc="-100" dirty="0">
                  <a:solidFill>
                    <a:schemeClr val="tx1"/>
                  </a:solidFill>
                  <a:latin typeface="Courier New" panose="02070309020205020404" pitchFamily="49" charset="0"/>
                  <a:cs typeface="Courier New" panose="02070309020205020404" pitchFamily="49" charset="0"/>
                </a:rPr>
                <a:t>+ </a:t>
              </a:r>
              <a:r>
                <a:rPr lang="en-US" sz="1300" b="1" spc="-100" dirty="0" err="1">
                  <a:solidFill>
                    <a:schemeClr val="tx1"/>
                  </a:solidFill>
                  <a:latin typeface="Courier New" panose="02070309020205020404" pitchFamily="49" charset="0"/>
                  <a:cs typeface="Courier New" panose="02070309020205020404" pitchFamily="49" charset="0"/>
                </a:rPr>
                <a:t>createEngine</a:t>
              </a:r>
              <a:r>
                <a:rPr lang="en-US" sz="1300" b="1" spc="-100" dirty="0">
                  <a:solidFill>
                    <a:schemeClr val="tx1"/>
                  </a:solidFill>
                  <a:latin typeface="Courier New" panose="02070309020205020404" pitchFamily="49" charset="0"/>
                  <a:cs typeface="Courier New" panose="02070309020205020404" pitchFamily="49" charset="0"/>
                </a:rPr>
                <a:t>()</a:t>
              </a:r>
            </a:p>
            <a:p>
              <a:r>
                <a:rPr lang="en-US" sz="1300" b="1" spc="-100" dirty="0">
                  <a:solidFill>
                    <a:schemeClr val="tx1"/>
                  </a:solidFill>
                  <a:latin typeface="Courier New" panose="02070309020205020404" pitchFamily="49" charset="0"/>
                  <a:cs typeface="Courier New" panose="02070309020205020404" pitchFamily="49" charset="0"/>
                </a:rPr>
                <a:t>+ </a:t>
              </a:r>
              <a:r>
                <a:rPr lang="en-US" sz="1300" b="1" spc="-100" dirty="0" err="1">
                  <a:solidFill>
                    <a:schemeClr val="tx1"/>
                  </a:solidFill>
                  <a:latin typeface="Courier New" panose="02070309020205020404" pitchFamily="49" charset="0"/>
                  <a:cs typeface="Courier New" panose="02070309020205020404" pitchFamily="49" charset="0"/>
                </a:rPr>
                <a:t>createTrans</a:t>
              </a:r>
              <a:r>
                <a:rPr lang="en-US" sz="1300" b="1" spc="-100" dirty="0">
                  <a:solidFill>
                    <a:schemeClr val="tx1"/>
                  </a:solidFill>
                  <a:latin typeface="Courier New" panose="02070309020205020404" pitchFamily="49" charset="0"/>
                  <a:cs typeface="Courier New" panose="02070309020205020404" pitchFamily="49" charset="0"/>
                </a:rPr>
                <a:t>()</a:t>
              </a:r>
            </a:p>
          </p:txBody>
        </p:sp>
      </p:grpSp>
      <p:grpSp>
        <p:nvGrpSpPr>
          <p:cNvPr id="7" name="Group 9"/>
          <p:cNvGrpSpPr/>
          <p:nvPr/>
        </p:nvGrpSpPr>
        <p:grpSpPr>
          <a:xfrm>
            <a:off x="2743200" y="2695380"/>
            <a:ext cx="1752600" cy="809820"/>
            <a:chOff x="6092889" y="3733800"/>
            <a:chExt cx="2828265" cy="809820"/>
          </a:xfrm>
          <a:solidFill>
            <a:schemeClr val="accent6">
              <a:lumMod val="20000"/>
              <a:lumOff val="80000"/>
            </a:schemeClr>
          </a:solidFill>
        </p:grpSpPr>
        <p:sp>
          <p:nvSpPr>
            <p:cNvPr id="11" name="Flowchart: Process 10"/>
            <p:cNvSpPr/>
            <p:nvPr/>
          </p:nvSpPr>
          <p:spPr>
            <a:xfrm>
              <a:off x="6092889" y="3733800"/>
              <a:ext cx="2828265" cy="38100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err="1">
                  <a:solidFill>
                    <a:srgbClr val="800000"/>
                  </a:solidFill>
                </a:rPr>
                <a:t>AccordFactory</a:t>
              </a:r>
              <a:endParaRPr lang="en-US" b="1" dirty="0">
                <a:solidFill>
                  <a:srgbClr val="800000"/>
                </a:solidFill>
              </a:endParaRPr>
            </a:p>
          </p:txBody>
        </p:sp>
        <p:sp>
          <p:nvSpPr>
            <p:cNvPr id="12" name="Flowchart: Process 11"/>
            <p:cNvSpPr/>
            <p:nvPr/>
          </p:nvSpPr>
          <p:spPr>
            <a:xfrm>
              <a:off x="6092889" y="4114800"/>
              <a:ext cx="2828264" cy="42882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300" b="1" spc="-100" dirty="0">
                  <a:solidFill>
                    <a:schemeClr val="tx1"/>
                  </a:solidFill>
                  <a:latin typeface="Courier New" panose="02070309020205020404" pitchFamily="49" charset="0"/>
                  <a:cs typeface="Courier New" panose="02070309020205020404" pitchFamily="49" charset="0"/>
                </a:rPr>
                <a:t>+ </a:t>
              </a:r>
              <a:r>
                <a:rPr lang="en-US" sz="1300" b="1" spc="-100" dirty="0" err="1">
                  <a:solidFill>
                    <a:schemeClr val="tx1"/>
                  </a:solidFill>
                  <a:latin typeface="Courier New" panose="02070309020205020404" pitchFamily="49" charset="0"/>
                  <a:cs typeface="Courier New" panose="02070309020205020404" pitchFamily="49" charset="0"/>
                </a:rPr>
                <a:t>createEngine</a:t>
              </a:r>
              <a:r>
                <a:rPr lang="en-US" sz="1300" b="1" spc="-100" dirty="0">
                  <a:solidFill>
                    <a:schemeClr val="tx1"/>
                  </a:solidFill>
                  <a:latin typeface="Courier New" panose="02070309020205020404" pitchFamily="49" charset="0"/>
                  <a:cs typeface="Courier New" panose="02070309020205020404" pitchFamily="49" charset="0"/>
                </a:rPr>
                <a:t>()</a:t>
              </a:r>
            </a:p>
            <a:p>
              <a:r>
                <a:rPr lang="en-US" sz="1300" b="1" spc="-100" dirty="0">
                  <a:solidFill>
                    <a:schemeClr val="tx1"/>
                  </a:solidFill>
                  <a:latin typeface="Courier New" panose="02070309020205020404" pitchFamily="49" charset="0"/>
                  <a:cs typeface="Courier New" panose="02070309020205020404" pitchFamily="49" charset="0"/>
                </a:rPr>
                <a:t>+ </a:t>
              </a:r>
              <a:r>
                <a:rPr lang="en-US" sz="1300" b="1" spc="-100" dirty="0" err="1">
                  <a:solidFill>
                    <a:schemeClr val="tx1"/>
                  </a:solidFill>
                  <a:latin typeface="Courier New" panose="02070309020205020404" pitchFamily="49" charset="0"/>
                  <a:cs typeface="Courier New" panose="02070309020205020404" pitchFamily="49" charset="0"/>
                </a:rPr>
                <a:t>createTrans</a:t>
              </a:r>
              <a:r>
                <a:rPr lang="en-US" sz="1300" b="1" spc="-100" dirty="0">
                  <a:solidFill>
                    <a:schemeClr val="tx1"/>
                  </a:solidFill>
                  <a:latin typeface="Courier New" panose="02070309020205020404" pitchFamily="49" charset="0"/>
                  <a:cs typeface="Courier New" panose="02070309020205020404" pitchFamily="49" charset="0"/>
                </a:rPr>
                <a:t>()</a:t>
              </a:r>
            </a:p>
          </p:txBody>
        </p:sp>
      </p:grpSp>
      <p:sp>
        <p:nvSpPr>
          <p:cNvPr id="13" name="Isosceles Triangle 12"/>
          <p:cNvSpPr/>
          <p:nvPr/>
        </p:nvSpPr>
        <p:spPr>
          <a:xfrm>
            <a:off x="2286000" y="1915887"/>
            <a:ext cx="228600" cy="233264"/>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13" idx="3"/>
          </p:cNvCxnSpPr>
          <p:nvPr/>
        </p:nvCxnSpPr>
        <p:spPr>
          <a:xfrm flipH="1">
            <a:off x="2385526" y="2149151"/>
            <a:ext cx="14774" cy="376336"/>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6" name="Elbow Connector 15"/>
          <p:cNvCxnSpPr>
            <a:stCxn id="8" idx="0"/>
            <a:endCxn id="11" idx="0"/>
          </p:cNvCxnSpPr>
          <p:nvPr/>
        </p:nvCxnSpPr>
        <p:spPr>
          <a:xfrm rot="5400000" flipH="1" flipV="1">
            <a:off x="2343150" y="1419030"/>
            <a:ext cx="12700" cy="2552700"/>
          </a:xfrm>
          <a:prstGeom prst="bentConnector3">
            <a:avLst>
              <a:gd name="adj1" fmla="val 1575000"/>
            </a:avLst>
          </a:prstGeom>
          <a:ln w="12700"/>
        </p:spPr>
        <p:style>
          <a:lnRef idx="1">
            <a:schemeClr val="dk1"/>
          </a:lnRef>
          <a:fillRef idx="0">
            <a:schemeClr val="dk1"/>
          </a:fillRef>
          <a:effectRef idx="0">
            <a:schemeClr val="dk1"/>
          </a:effectRef>
          <a:fontRef idx="minor">
            <a:schemeClr val="tx1"/>
          </a:fontRef>
        </p:style>
      </p:cxnSp>
      <p:grpSp>
        <p:nvGrpSpPr>
          <p:cNvPr id="10" name="Group 17"/>
          <p:cNvGrpSpPr/>
          <p:nvPr/>
        </p:nvGrpSpPr>
        <p:grpSpPr>
          <a:xfrm>
            <a:off x="6286499" y="2127638"/>
            <a:ext cx="1600200" cy="602146"/>
            <a:chOff x="6092889" y="3733800"/>
            <a:chExt cx="2828265" cy="809820"/>
          </a:xfrm>
          <a:solidFill>
            <a:schemeClr val="accent6">
              <a:lumMod val="20000"/>
              <a:lumOff val="80000"/>
            </a:schemeClr>
          </a:solidFill>
        </p:grpSpPr>
        <p:sp>
          <p:nvSpPr>
            <p:cNvPr id="19" name="Flowchart: Process 18"/>
            <p:cNvSpPr/>
            <p:nvPr/>
          </p:nvSpPr>
          <p:spPr>
            <a:xfrm>
              <a:off x="6092889" y="3733800"/>
              <a:ext cx="2828265" cy="38100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800000"/>
                  </a:solidFill>
                </a:rPr>
                <a:t>Engine</a:t>
              </a:r>
            </a:p>
          </p:txBody>
        </p:sp>
        <p:sp>
          <p:nvSpPr>
            <p:cNvPr id="20" name="Flowchart: Process 19"/>
            <p:cNvSpPr/>
            <p:nvPr/>
          </p:nvSpPr>
          <p:spPr>
            <a:xfrm>
              <a:off x="6092889" y="4114800"/>
              <a:ext cx="2828264" cy="42882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300" b="1" spc="-100" dirty="0">
                <a:solidFill>
                  <a:schemeClr val="tx1"/>
                </a:solidFill>
                <a:latin typeface="Courier New" panose="02070309020205020404" pitchFamily="49" charset="0"/>
                <a:cs typeface="Courier New" panose="02070309020205020404" pitchFamily="49" charset="0"/>
              </a:endParaRPr>
            </a:p>
          </p:txBody>
        </p:sp>
      </p:grpSp>
      <p:grpSp>
        <p:nvGrpSpPr>
          <p:cNvPr id="15" name="Group 20"/>
          <p:cNvGrpSpPr/>
          <p:nvPr/>
        </p:nvGrpSpPr>
        <p:grpSpPr>
          <a:xfrm>
            <a:off x="5181600" y="3319492"/>
            <a:ext cx="1543049" cy="566708"/>
            <a:chOff x="6092889" y="3733800"/>
            <a:chExt cx="2828265" cy="566708"/>
          </a:xfrm>
          <a:solidFill>
            <a:schemeClr val="accent6">
              <a:lumMod val="20000"/>
              <a:lumOff val="80000"/>
            </a:schemeClr>
          </a:solidFill>
        </p:grpSpPr>
        <p:sp>
          <p:nvSpPr>
            <p:cNvPr id="22" name="Flowchart: Process 21"/>
            <p:cNvSpPr/>
            <p:nvPr/>
          </p:nvSpPr>
          <p:spPr>
            <a:xfrm>
              <a:off x="6092889" y="3733800"/>
              <a:ext cx="2828265" cy="38100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err="1">
                  <a:solidFill>
                    <a:srgbClr val="800000"/>
                  </a:solidFill>
                </a:rPr>
                <a:t>CivicEngine</a:t>
              </a:r>
              <a:endParaRPr lang="en-US" b="1" dirty="0">
                <a:solidFill>
                  <a:srgbClr val="800000"/>
                </a:solidFill>
              </a:endParaRPr>
            </a:p>
          </p:txBody>
        </p:sp>
        <p:sp>
          <p:nvSpPr>
            <p:cNvPr id="23" name="Flowchart: Process 22"/>
            <p:cNvSpPr/>
            <p:nvPr/>
          </p:nvSpPr>
          <p:spPr>
            <a:xfrm>
              <a:off x="6092889" y="4114800"/>
              <a:ext cx="2828263" cy="185708"/>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300" b="1" spc="-100" dirty="0">
                <a:solidFill>
                  <a:schemeClr val="tx1"/>
                </a:solidFill>
                <a:latin typeface="Courier New" panose="02070309020205020404" pitchFamily="49" charset="0"/>
                <a:cs typeface="Courier New" panose="02070309020205020404" pitchFamily="49" charset="0"/>
              </a:endParaRPr>
            </a:p>
          </p:txBody>
        </p:sp>
      </p:grpSp>
      <p:grpSp>
        <p:nvGrpSpPr>
          <p:cNvPr id="17" name="Group 23"/>
          <p:cNvGrpSpPr/>
          <p:nvPr/>
        </p:nvGrpSpPr>
        <p:grpSpPr>
          <a:xfrm>
            <a:off x="7200899" y="3319492"/>
            <a:ext cx="1562101" cy="558799"/>
            <a:chOff x="6092889" y="3733800"/>
            <a:chExt cx="2828265" cy="558799"/>
          </a:xfrm>
          <a:solidFill>
            <a:schemeClr val="accent6">
              <a:lumMod val="20000"/>
              <a:lumOff val="80000"/>
            </a:schemeClr>
          </a:solidFill>
        </p:grpSpPr>
        <p:sp>
          <p:nvSpPr>
            <p:cNvPr id="25" name="Flowchart: Process 24"/>
            <p:cNvSpPr/>
            <p:nvPr/>
          </p:nvSpPr>
          <p:spPr>
            <a:xfrm>
              <a:off x="6092889" y="3733800"/>
              <a:ext cx="2828265" cy="38100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err="1">
                  <a:solidFill>
                    <a:srgbClr val="800000"/>
                  </a:solidFill>
                </a:rPr>
                <a:t>AccordEngine</a:t>
              </a:r>
              <a:endParaRPr lang="en-US" b="1" dirty="0">
                <a:solidFill>
                  <a:srgbClr val="800000"/>
                </a:solidFill>
              </a:endParaRPr>
            </a:p>
          </p:txBody>
        </p:sp>
        <p:sp>
          <p:nvSpPr>
            <p:cNvPr id="26" name="Flowchart: Process 25"/>
            <p:cNvSpPr/>
            <p:nvPr/>
          </p:nvSpPr>
          <p:spPr>
            <a:xfrm>
              <a:off x="6092889" y="4114800"/>
              <a:ext cx="2828263" cy="177799"/>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300" b="1" spc="-100" dirty="0">
                <a:solidFill>
                  <a:schemeClr val="tx1"/>
                </a:solidFill>
                <a:latin typeface="Courier New" panose="02070309020205020404" pitchFamily="49" charset="0"/>
                <a:cs typeface="Courier New" panose="02070309020205020404" pitchFamily="49" charset="0"/>
              </a:endParaRPr>
            </a:p>
          </p:txBody>
        </p:sp>
      </p:grpSp>
      <p:cxnSp>
        <p:nvCxnSpPr>
          <p:cNvPr id="27" name="Elbow Connector 26"/>
          <p:cNvCxnSpPr/>
          <p:nvPr/>
        </p:nvCxnSpPr>
        <p:spPr>
          <a:xfrm rot="5400000" flipH="1" flipV="1">
            <a:off x="7099300" y="2049492"/>
            <a:ext cx="12700" cy="2552700"/>
          </a:xfrm>
          <a:prstGeom prst="bentConnector3">
            <a:avLst>
              <a:gd name="adj1" fmla="val 1575000"/>
            </a:avLst>
          </a:prstGeom>
          <a:ln w="12700"/>
        </p:spPr>
        <p:style>
          <a:lnRef idx="1">
            <a:schemeClr val="dk1"/>
          </a:lnRef>
          <a:fillRef idx="0">
            <a:schemeClr val="dk1"/>
          </a:fillRef>
          <a:effectRef idx="0">
            <a:schemeClr val="dk1"/>
          </a:effectRef>
          <a:fontRef idx="minor">
            <a:schemeClr val="tx1"/>
          </a:fontRef>
        </p:style>
      </p:cxnSp>
      <p:sp>
        <p:nvSpPr>
          <p:cNvPr id="28" name="Isosceles Triangle 27"/>
          <p:cNvSpPr/>
          <p:nvPr/>
        </p:nvSpPr>
        <p:spPr>
          <a:xfrm>
            <a:off x="6972299" y="2731147"/>
            <a:ext cx="228600" cy="233264"/>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a:stCxn id="28" idx="3"/>
          </p:cNvCxnSpPr>
          <p:nvPr/>
        </p:nvCxnSpPr>
        <p:spPr>
          <a:xfrm>
            <a:off x="7086599" y="2964411"/>
            <a:ext cx="1" cy="177282"/>
          </a:xfrm>
          <a:prstGeom prst="line">
            <a:avLst/>
          </a:prstGeom>
          <a:ln w="19050"/>
        </p:spPr>
        <p:style>
          <a:lnRef idx="1">
            <a:schemeClr val="dk1"/>
          </a:lnRef>
          <a:fillRef idx="0">
            <a:schemeClr val="dk1"/>
          </a:fillRef>
          <a:effectRef idx="0">
            <a:schemeClr val="dk1"/>
          </a:effectRef>
          <a:fontRef idx="minor">
            <a:schemeClr val="tx1"/>
          </a:fontRef>
        </p:style>
      </p:cxnSp>
      <p:grpSp>
        <p:nvGrpSpPr>
          <p:cNvPr id="18" name="Group 59"/>
          <p:cNvGrpSpPr/>
          <p:nvPr/>
        </p:nvGrpSpPr>
        <p:grpSpPr>
          <a:xfrm>
            <a:off x="6362700" y="4452517"/>
            <a:ext cx="1600200" cy="579664"/>
            <a:chOff x="6092889" y="3733800"/>
            <a:chExt cx="2828265" cy="809820"/>
          </a:xfrm>
          <a:solidFill>
            <a:schemeClr val="accent6">
              <a:lumMod val="20000"/>
              <a:lumOff val="80000"/>
            </a:schemeClr>
          </a:solidFill>
        </p:grpSpPr>
        <p:sp>
          <p:nvSpPr>
            <p:cNvPr id="61" name="Flowchart: Process 60"/>
            <p:cNvSpPr/>
            <p:nvPr/>
          </p:nvSpPr>
          <p:spPr>
            <a:xfrm>
              <a:off x="6092889" y="3733800"/>
              <a:ext cx="2828265" cy="38100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800000"/>
                  </a:solidFill>
                </a:rPr>
                <a:t>Transmission</a:t>
              </a:r>
            </a:p>
          </p:txBody>
        </p:sp>
        <p:sp>
          <p:nvSpPr>
            <p:cNvPr id="62" name="Flowchart: Process 61"/>
            <p:cNvSpPr/>
            <p:nvPr/>
          </p:nvSpPr>
          <p:spPr>
            <a:xfrm>
              <a:off x="6092889" y="4114800"/>
              <a:ext cx="2828264" cy="42882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300" b="1" spc="-100" dirty="0">
                <a:solidFill>
                  <a:schemeClr val="tx1"/>
                </a:solidFill>
                <a:latin typeface="Courier New" panose="02070309020205020404" pitchFamily="49" charset="0"/>
                <a:cs typeface="Courier New" panose="02070309020205020404" pitchFamily="49" charset="0"/>
              </a:endParaRPr>
            </a:p>
          </p:txBody>
        </p:sp>
      </p:grpSp>
      <p:grpSp>
        <p:nvGrpSpPr>
          <p:cNvPr id="21" name="Group 62"/>
          <p:cNvGrpSpPr/>
          <p:nvPr/>
        </p:nvGrpSpPr>
        <p:grpSpPr>
          <a:xfrm>
            <a:off x="5181600" y="5667180"/>
            <a:ext cx="1381124" cy="599879"/>
            <a:chOff x="6092889" y="3733800"/>
            <a:chExt cx="2828265" cy="599879"/>
          </a:xfrm>
          <a:solidFill>
            <a:schemeClr val="accent6">
              <a:lumMod val="20000"/>
              <a:lumOff val="80000"/>
            </a:schemeClr>
          </a:solidFill>
        </p:grpSpPr>
        <p:sp>
          <p:nvSpPr>
            <p:cNvPr id="64" name="Flowchart: Process 63"/>
            <p:cNvSpPr/>
            <p:nvPr/>
          </p:nvSpPr>
          <p:spPr>
            <a:xfrm>
              <a:off x="6092889" y="3733800"/>
              <a:ext cx="2828265" cy="38100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err="1">
                  <a:solidFill>
                    <a:srgbClr val="800000"/>
                  </a:solidFill>
                </a:rPr>
                <a:t>CivicTrans</a:t>
              </a:r>
              <a:endParaRPr lang="en-US" b="1" dirty="0">
                <a:solidFill>
                  <a:srgbClr val="800000"/>
                </a:solidFill>
              </a:endParaRPr>
            </a:p>
          </p:txBody>
        </p:sp>
        <p:sp>
          <p:nvSpPr>
            <p:cNvPr id="65" name="Flowchart: Process 64"/>
            <p:cNvSpPr/>
            <p:nvPr/>
          </p:nvSpPr>
          <p:spPr>
            <a:xfrm>
              <a:off x="6092889" y="4114800"/>
              <a:ext cx="2828265" cy="218879"/>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300" b="1" spc="-100" dirty="0">
                <a:solidFill>
                  <a:schemeClr val="tx1"/>
                </a:solidFill>
                <a:latin typeface="Courier New" panose="02070309020205020404" pitchFamily="49" charset="0"/>
                <a:cs typeface="Courier New" panose="02070309020205020404" pitchFamily="49" charset="0"/>
              </a:endParaRPr>
            </a:p>
          </p:txBody>
        </p:sp>
      </p:grpSp>
      <p:grpSp>
        <p:nvGrpSpPr>
          <p:cNvPr id="24" name="Group 65"/>
          <p:cNvGrpSpPr/>
          <p:nvPr/>
        </p:nvGrpSpPr>
        <p:grpSpPr>
          <a:xfrm>
            <a:off x="7600949" y="5667180"/>
            <a:ext cx="1352551" cy="599879"/>
            <a:chOff x="6092889" y="3733800"/>
            <a:chExt cx="2828265" cy="599879"/>
          </a:xfrm>
          <a:solidFill>
            <a:schemeClr val="accent6">
              <a:lumMod val="20000"/>
              <a:lumOff val="80000"/>
            </a:schemeClr>
          </a:solidFill>
        </p:grpSpPr>
        <p:sp>
          <p:nvSpPr>
            <p:cNvPr id="67" name="Flowchart: Process 66"/>
            <p:cNvSpPr/>
            <p:nvPr/>
          </p:nvSpPr>
          <p:spPr>
            <a:xfrm>
              <a:off x="6092889" y="3733800"/>
              <a:ext cx="2828265" cy="38100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err="1">
                  <a:solidFill>
                    <a:srgbClr val="800000"/>
                  </a:solidFill>
                </a:rPr>
                <a:t>AccordTrans</a:t>
              </a:r>
              <a:endParaRPr lang="en-US" b="1" dirty="0">
                <a:solidFill>
                  <a:srgbClr val="800000"/>
                </a:solidFill>
              </a:endParaRPr>
            </a:p>
          </p:txBody>
        </p:sp>
        <p:sp>
          <p:nvSpPr>
            <p:cNvPr id="68" name="Flowchart: Process 67"/>
            <p:cNvSpPr/>
            <p:nvPr/>
          </p:nvSpPr>
          <p:spPr>
            <a:xfrm>
              <a:off x="6092889" y="4114800"/>
              <a:ext cx="2828265" cy="218879"/>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300" b="1" spc="-100" dirty="0">
                <a:solidFill>
                  <a:schemeClr val="tx1"/>
                </a:solidFill>
                <a:latin typeface="Courier New" panose="02070309020205020404" pitchFamily="49" charset="0"/>
                <a:cs typeface="Courier New" panose="02070309020205020404" pitchFamily="49" charset="0"/>
              </a:endParaRPr>
            </a:p>
          </p:txBody>
        </p:sp>
      </p:grpSp>
      <p:cxnSp>
        <p:nvCxnSpPr>
          <p:cNvPr id="69" name="Elbow Connector 68"/>
          <p:cNvCxnSpPr/>
          <p:nvPr/>
        </p:nvCxnSpPr>
        <p:spPr>
          <a:xfrm rot="5400000" flipH="1" flipV="1">
            <a:off x="7127876" y="4373270"/>
            <a:ext cx="12700" cy="2552700"/>
          </a:xfrm>
          <a:prstGeom prst="bentConnector3">
            <a:avLst>
              <a:gd name="adj1" fmla="val 1575000"/>
            </a:avLst>
          </a:prstGeom>
          <a:ln w="12700"/>
        </p:spPr>
        <p:style>
          <a:lnRef idx="1">
            <a:schemeClr val="dk1"/>
          </a:lnRef>
          <a:fillRef idx="0">
            <a:schemeClr val="dk1"/>
          </a:fillRef>
          <a:effectRef idx="0">
            <a:schemeClr val="dk1"/>
          </a:effectRef>
          <a:fontRef idx="minor">
            <a:schemeClr val="tx1"/>
          </a:fontRef>
        </p:style>
      </p:cxnSp>
      <p:sp>
        <p:nvSpPr>
          <p:cNvPr id="70" name="Isosceles Triangle 69"/>
          <p:cNvSpPr/>
          <p:nvPr/>
        </p:nvSpPr>
        <p:spPr>
          <a:xfrm>
            <a:off x="7000875" y="5054925"/>
            <a:ext cx="228600" cy="233264"/>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p:cNvCxnSpPr>
            <a:stCxn id="70" idx="3"/>
          </p:cNvCxnSpPr>
          <p:nvPr/>
        </p:nvCxnSpPr>
        <p:spPr>
          <a:xfrm>
            <a:off x="7115175" y="5288189"/>
            <a:ext cx="1" cy="177282"/>
          </a:xfrm>
          <a:prstGeom prst="line">
            <a:avLst/>
          </a:prstGeom>
          <a:ln w="19050"/>
        </p:spPr>
        <p:style>
          <a:lnRef idx="1">
            <a:schemeClr val="dk1"/>
          </a:lnRef>
          <a:fillRef idx="0">
            <a:schemeClr val="dk1"/>
          </a:fillRef>
          <a:effectRef idx="0">
            <a:schemeClr val="dk1"/>
          </a:effectRef>
          <a:fontRef idx="minor">
            <a:schemeClr val="tx1"/>
          </a:fontRef>
        </p:style>
      </p:cxnSp>
      <p:sp>
        <p:nvSpPr>
          <p:cNvPr id="75" name="Flowchart: Process 74"/>
          <p:cNvSpPr/>
          <p:nvPr/>
        </p:nvSpPr>
        <p:spPr>
          <a:xfrm>
            <a:off x="6477000" y="1041783"/>
            <a:ext cx="1600200" cy="283295"/>
          </a:xfrm>
          <a:prstGeom prst="flowChartProcess">
            <a:avLst/>
          </a:prstGeom>
          <a:solidFill>
            <a:schemeClr val="accent6">
              <a:lumMod val="20000"/>
              <a:lumOff val="80000"/>
            </a:schemeClr>
          </a:solid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800000"/>
                </a:solidFill>
              </a:rPr>
              <a:t>Client</a:t>
            </a:r>
          </a:p>
        </p:txBody>
      </p:sp>
      <p:cxnSp>
        <p:nvCxnSpPr>
          <p:cNvPr id="78" name="Straight Arrow Connector 77"/>
          <p:cNvCxnSpPr>
            <a:stCxn id="75" idx="1"/>
            <a:endCxn id="5" idx="3"/>
          </p:cNvCxnSpPr>
          <p:nvPr/>
        </p:nvCxnSpPr>
        <p:spPr>
          <a:xfrm flipH="1">
            <a:off x="3352799" y="1183431"/>
            <a:ext cx="3124201" cy="31492"/>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83" name="Elbow Connector 82"/>
          <p:cNvCxnSpPr>
            <a:stCxn id="9" idx="3"/>
            <a:endCxn id="23" idx="2"/>
          </p:cNvCxnSpPr>
          <p:nvPr/>
        </p:nvCxnSpPr>
        <p:spPr>
          <a:xfrm>
            <a:off x="1904999" y="3290790"/>
            <a:ext cx="4048125" cy="595410"/>
          </a:xfrm>
          <a:prstGeom prst="bentConnector4">
            <a:avLst>
              <a:gd name="adj1" fmla="val 8236"/>
              <a:gd name="adj2" fmla="val 117957"/>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87" name="Elbow Connector 86"/>
          <p:cNvCxnSpPr>
            <a:stCxn id="9" idx="2"/>
            <a:endCxn id="64" idx="1"/>
          </p:cNvCxnSpPr>
          <p:nvPr/>
        </p:nvCxnSpPr>
        <p:spPr>
          <a:xfrm rot="16200000" flipH="1">
            <a:off x="1947960" y="2624040"/>
            <a:ext cx="2352480" cy="4114800"/>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93" name="Elbow Connector 92"/>
          <p:cNvCxnSpPr>
            <a:stCxn id="12" idx="2"/>
            <a:endCxn id="68" idx="2"/>
          </p:cNvCxnSpPr>
          <p:nvPr/>
        </p:nvCxnSpPr>
        <p:spPr>
          <a:xfrm rot="16200000" flipH="1">
            <a:off x="4567433" y="2557266"/>
            <a:ext cx="2761859" cy="4657725"/>
          </a:xfrm>
          <a:prstGeom prst="bentConnector3">
            <a:avLst>
              <a:gd name="adj1" fmla="val 108277"/>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97" name="Elbow Connector 96"/>
          <p:cNvCxnSpPr>
            <a:stCxn id="12" idx="3"/>
            <a:endCxn id="26" idx="2"/>
          </p:cNvCxnSpPr>
          <p:nvPr/>
        </p:nvCxnSpPr>
        <p:spPr>
          <a:xfrm>
            <a:off x="4495799" y="3290790"/>
            <a:ext cx="3486150" cy="587501"/>
          </a:xfrm>
          <a:prstGeom prst="bentConnector4">
            <a:avLst>
              <a:gd name="adj1" fmla="val 7483"/>
              <a:gd name="adj2" fmla="val 161146"/>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106" name="Elbow Connector 105"/>
          <p:cNvCxnSpPr>
            <a:stCxn id="75" idx="3"/>
            <a:endCxn id="61" idx="3"/>
          </p:cNvCxnSpPr>
          <p:nvPr/>
        </p:nvCxnSpPr>
        <p:spPr>
          <a:xfrm flipH="1">
            <a:off x="7962900" y="1183431"/>
            <a:ext cx="114300" cy="3405445"/>
          </a:xfrm>
          <a:prstGeom prst="bentConnector3">
            <a:avLst>
              <a:gd name="adj1" fmla="val -75510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113" name="Elbow Connector 112"/>
          <p:cNvCxnSpPr>
            <a:stCxn id="75" idx="2"/>
            <a:endCxn id="19" idx="0"/>
          </p:cNvCxnSpPr>
          <p:nvPr/>
        </p:nvCxnSpPr>
        <p:spPr>
          <a:xfrm rot="5400000">
            <a:off x="6780570" y="1631108"/>
            <a:ext cx="802560" cy="190501"/>
          </a:xfrm>
          <a:prstGeom prst="bentConnector3">
            <a:avLst>
              <a:gd name="adj1" fmla="val 50000"/>
            </a:avLst>
          </a:prstGeom>
          <a:ln w="1905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6688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https://www.tutorialspoint.com/design_pattern/design_pattern_quick_guide.htm</a:t>
            </a:r>
          </a:p>
        </p:txBody>
      </p:sp>
      <p:pic>
        <p:nvPicPr>
          <p:cNvPr id="48130" name="Picture 2"/>
          <p:cNvPicPr>
            <a:picLocks noChangeAspect="1" noChangeArrowheads="1"/>
          </p:cNvPicPr>
          <p:nvPr/>
        </p:nvPicPr>
        <p:blipFill>
          <a:blip r:embed="rId2"/>
          <a:srcRect/>
          <a:stretch>
            <a:fillRect/>
          </a:stretch>
        </p:blipFill>
        <p:spPr bwMode="auto">
          <a:xfrm>
            <a:off x="1219200" y="1036818"/>
            <a:ext cx="6751787" cy="5363981"/>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srcRect/>
          <a:stretch>
            <a:fillRect/>
          </a:stretch>
        </p:blipFill>
        <p:spPr bwMode="auto">
          <a:xfrm>
            <a:off x="1748971" y="304800"/>
            <a:ext cx="5490029" cy="1295400"/>
          </a:xfrm>
          <a:prstGeom prst="rect">
            <a:avLst/>
          </a:prstGeom>
          <a:noFill/>
          <a:ln w="9525">
            <a:noFill/>
            <a:miter lim="800000"/>
            <a:headEnd/>
            <a:tailEnd/>
          </a:ln>
          <a:effectLst/>
        </p:spPr>
      </p:pic>
      <p:pic>
        <p:nvPicPr>
          <p:cNvPr id="49155" name="Picture 3"/>
          <p:cNvPicPr>
            <a:picLocks noChangeAspect="1" noChangeArrowheads="1"/>
          </p:cNvPicPr>
          <p:nvPr/>
        </p:nvPicPr>
        <p:blipFill>
          <a:blip r:embed="rId3"/>
          <a:srcRect/>
          <a:stretch>
            <a:fillRect/>
          </a:stretch>
        </p:blipFill>
        <p:spPr bwMode="auto">
          <a:xfrm>
            <a:off x="1098101" y="1981200"/>
            <a:ext cx="6979099" cy="44196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066801" y="76201"/>
            <a:ext cx="6705599" cy="255119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937017" y="2514601"/>
            <a:ext cx="7269964" cy="41148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659"/>
            <a:ext cx="8229600" cy="818941"/>
          </a:xfrm>
        </p:spPr>
        <p:txBody>
          <a:bodyPr/>
          <a:lstStyle/>
          <a:p>
            <a:r>
              <a:rPr lang="en-US" dirty="0"/>
              <a:t>Abstract Factory</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379" t="14213" r="31512" b="4615"/>
          <a:stretch/>
        </p:blipFill>
        <p:spPr bwMode="auto">
          <a:xfrm>
            <a:off x="1752600" y="990600"/>
            <a:ext cx="6109398" cy="556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0282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UML Revisited</a:t>
            </a:r>
          </a:p>
        </p:txBody>
      </p:sp>
      <p:pic>
        <p:nvPicPr>
          <p:cNvPr id="19" name="Picture 18"/>
          <p:cNvPicPr>
            <a:picLocks noChangeAspect="1"/>
          </p:cNvPicPr>
          <p:nvPr/>
        </p:nvPicPr>
        <p:blipFill>
          <a:blip r:embed="rId2"/>
          <a:stretch>
            <a:fillRect/>
          </a:stretch>
        </p:blipFill>
        <p:spPr>
          <a:xfrm>
            <a:off x="838200" y="1828800"/>
            <a:ext cx="1751147" cy="3334986"/>
          </a:xfrm>
          <a:prstGeom prst="rect">
            <a:avLst/>
          </a:prstGeom>
        </p:spPr>
      </p:pic>
      <p:pic>
        <p:nvPicPr>
          <p:cNvPr id="52" name="Picture 51"/>
          <p:cNvPicPr>
            <a:picLocks noChangeAspect="1"/>
          </p:cNvPicPr>
          <p:nvPr/>
        </p:nvPicPr>
        <p:blipFill>
          <a:blip r:embed="rId3"/>
          <a:stretch>
            <a:fillRect/>
          </a:stretch>
        </p:blipFill>
        <p:spPr>
          <a:xfrm>
            <a:off x="4191000" y="1447800"/>
            <a:ext cx="3798137" cy="4669941"/>
          </a:xfrm>
          <a:prstGeom prst="rect">
            <a:avLst/>
          </a:prstGeom>
        </p:spPr>
      </p:pic>
      <p:sp>
        <p:nvSpPr>
          <p:cNvPr id="53" name="TextBox 52"/>
          <p:cNvSpPr txBox="1"/>
          <p:nvPr/>
        </p:nvSpPr>
        <p:spPr>
          <a:xfrm>
            <a:off x="941510" y="5257800"/>
            <a:ext cx="1544525" cy="369332"/>
          </a:xfrm>
          <a:prstGeom prst="rect">
            <a:avLst/>
          </a:prstGeom>
          <a:noFill/>
        </p:spPr>
        <p:txBody>
          <a:bodyPr wrap="none" rtlCol="0">
            <a:spAutoFit/>
          </a:bodyPr>
          <a:lstStyle/>
          <a:p>
            <a:r>
              <a:rPr lang="en-US" dirty="0">
                <a:solidFill>
                  <a:srgbClr val="0033CC"/>
                </a:solidFill>
              </a:rPr>
              <a:t>Generalization</a:t>
            </a:r>
          </a:p>
        </p:txBody>
      </p:sp>
      <p:sp>
        <p:nvSpPr>
          <p:cNvPr id="54" name="TextBox 53"/>
          <p:cNvSpPr txBox="1"/>
          <p:nvPr/>
        </p:nvSpPr>
        <p:spPr>
          <a:xfrm>
            <a:off x="5019902" y="6209091"/>
            <a:ext cx="2140330" cy="369332"/>
          </a:xfrm>
          <a:prstGeom prst="rect">
            <a:avLst/>
          </a:prstGeom>
          <a:noFill/>
        </p:spPr>
        <p:txBody>
          <a:bodyPr wrap="none" rtlCol="0">
            <a:spAutoFit/>
          </a:bodyPr>
          <a:lstStyle/>
          <a:p>
            <a:r>
              <a:rPr lang="en-US" dirty="0">
                <a:solidFill>
                  <a:srgbClr val="0033CC"/>
                </a:solidFill>
              </a:rPr>
              <a:t>Dependency: “uses” </a:t>
            </a:r>
          </a:p>
        </p:txBody>
      </p:sp>
      <p:sp>
        <p:nvSpPr>
          <p:cNvPr id="55" name="TextBox 54"/>
          <p:cNvSpPr txBox="1"/>
          <p:nvPr/>
        </p:nvSpPr>
        <p:spPr>
          <a:xfrm>
            <a:off x="4601547" y="4345317"/>
            <a:ext cx="3434723" cy="369332"/>
          </a:xfrm>
          <a:prstGeom prst="rect">
            <a:avLst/>
          </a:prstGeom>
          <a:noFill/>
        </p:spPr>
        <p:txBody>
          <a:bodyPr wrap="none" rtlCol="0">
            <a:spAutoFit/>
          </a:bodyPr>
          <a:lstStyle/>
          <a:p>
            <a:r>
              <a:rPr lang="en-US" dirty="0">
                <a:solidFill>
                  <a:srgbClr val="0033CC"/>
                </a:solidFill>
              </a:rPr>
              <a:t>Composition: “is entirely made of”</a:t>
            </a:r>
          </a:p>
        </p:txBody>
      </p:sp>
      <p:sp>
        <p:nvSpPr>
          <p:cNvPr id="56" name="TextBox 55"/>
          <p:cNvSpPr txBox="1"/>
          <p:nvPr/>
        </p:nvSpPr>
        <p:spPr>
          <a:xfrm>
            <a:off x="4856300" y="2465991"/>
            <a:ext cx="2467535" cy="369332"/>
          </a:xfrm>
          <a:prstGeom prst="rect">
            <a:avLst/>
          </a:prstGeom>
          <a:noFill/>
        </p:spPr>
        <p:txBody>
          <a:bodyPr wrap="none" rtlCol="0">
            <a:spAutoFit/>
          </a:bodyPr>
          <a:lstStyle/>
          <a:p>
            <a:r>
              <a:rPr lang="en-US" dirty="0">
                <a:solidFill>
                  <a:srgbClr val="0033CC"/>
                </a:solidFill>
              </a:rPr>
              <a:t>Aggregation: “is part of”</a:t>
            </a:r>
          </a:p>
        </p:txBody>
      </p:sp>
    </p:spTree>
    <p:extLst>
      <p:ext uri="{BB962C8B-B14F-4D97-AF65-F5344CB8AC3E}">
        <p14:creationId xmlns:p14="http://schemas.microsoft.com/office/powerpoint/2010/main" val="1957315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813" t="19341" r="48324" b="26154"/>
          <a:stretch/>
        </p:blipFill>
        <p:spPr bwMode="auto">
          <a:xfrm>
            <a:off x="76200" y="121596"/>
            <a:ext cx="7209867" cy="6340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307" t="18608" r="60605" b="17216"/>
          <a:stretch/>
        </p:blipFill>
        <p:spPr bwMode="auto">
          <a:xfrm>
            <a:off x="5393987" y="240764"/>
            <a:ext cx="3733800" cy="6102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6655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576" t="8644" r="31017" b="9011"/>
          <a:stretch/>
        </p:blipFill>
        <p:spPr bwMode="auto">
          <a:xfrm>
            <a:off x="1143000" y="250241"/>
            <a:ext cx="7267470" cy="6302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739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43" t="9377" r="58379" b="9304"/>
          <a:stretch/>
        </p:blipFill>
        <p:spPr bwMode="auto">
          <a:xfrm>
            <a:off x="0" y="228600"/>
            <a:ext cx="3474217" cy="6492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539" t="23297" r="55934" b="15164"/>
          <a:stretch/>
        </p:blipFill>
        <p:spPr bwMode="auto">
          <a:xfrm>
            <a:off x="3733800" y="228600"/>
            <a:ext cx="4724400" cy="5940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438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731" t="17875" r="54918" b="16190"/>
          <a:stretch/>
        </p:blipFill>
        <p:spPr bwMode="auto">
          <a:xfrm>
            <a:off x="76200" y="304800"/>
            <a:ext cx="442705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869" t="29450" r="52060" b="35275"/>
          <a:stretch/>
        </p:blipFill>
        <p:spPr bwMode="auto">
          <a:xfrm>
            <a:off x="4518322" y="329920"/>
            <a:ext cx="4375673" cy="2794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1990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237" t="10549" r="48242" b="5055"/>
          <a:stretch/>
        </p:blipFill>
        <p:spPr bwMode="auto">
          <a:xfrm>
            <a:off x="152400" y="76200"/>
            <a:ext cx="5105400" cy="6822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9123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Consequences</a:t>
            </a:r>
          </a:p>
        </p:txBody>
      </p:sp>
      <p:sp>
        <p:nvSpPr>
          <p:cNvPr id="3" name="Content Placeholder 2"/>
          <p:cNvSpPr>
            <a:spLocks noGrp="1"/>
          </p:cNvSpPr>
          <p:nvPr>
            <p:ph idx="1"/>
          </p:nvPr>
        </p:nvSpPr>
        <p:spPr/>
        <p:txBody>
          <a:bodyPr/>
          <a:lstStyle/>
          <a:p>
            <a:r>
              <a:rPr lang="en-US" dirty="0"/>
              <a:t>Isolates the concrete class</a:t>
            </a:r>
          </a:p>
          <a:p>
            <a:r>
              <a:rPr lang="en-US" dirty="0"/>
              <a:t>Makes exchanging product family easy</a:t>
            </a:r>
          </a:p>
          <a:p>
            <a:r>
              <a:rPr lang="en-US" dirty="0"/>
              <a:t>Promotes consistency among products</a:t>
            </a:r>
          </a:p>
          <a:p>
            <a:r>
              <a:rPr lang="en-US" dirty="0"/>
              <a:t>Abstract Factory design pattern provides approach to code for interface rather than implementation.</a:t>
            </a:r>
          </a:p>
          <a:p>
            <a:r>
              <a:rPr lang="en-US" dirty="0"/>
              <a:t>Abstract Factory pattern is “factory of factories” and can be easily extended to accommodate more products.</a:t>
            </a:r>
          </a:p>
          <a:p>
            <a:r>
              <a:rPr lang="en-US" dirty="0"/>
              <a:t>Abstract Factory pattern is robust and avoid conditional logic of Factory pattern.</a:t>
            </a:r>
          </a:p>
          <a:p>
            <a:r>
              <a:rPr lang="en-US" dirty="0"/>
              <a:t>Supporting new types of products is difficult</a:t>
            </a:r>
          </a:p>
          <a:p>
            <a:endParaRPr lang="en-US" dirty="0"/>
          </a:p>
          <a:p>
            <a:endParaRPr lang="en-US" dirty="0"/>
          </a:p>
        </p:txBody>
      </p:sp>
    </p:spTree>
    <p:extLst>
      <p:ext uri="{BB962C8B-B14F-4D97-AF65-F5344CB8AC3E}">
        <p14:creationId xmlns:p14="http://schemas.microsoft.com/office/powerpoint/2010/main" val="1528762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Singleton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45858110"/>
              </p:ext>
            </p:extLst>
          </p:nvPr>
        </p:nvGraphicFramePr>
        <p:xfrm>
          <a:off x="628650" y="1371600"/>
          <a:ext cx="7677150" cy="4038600"/>
        </p:xfrm>
        <a:graphic>
          <a:graphicData uri="http://schemas.openxmlformats.org/drawingml/2006/table">
            <a:tbl>
              <a:tblPr firstRow="1" bandRow="1">
                <a:tableStyleId>{22838BEF-8BB2-4498-84A7-C5851F593DF1}</a:tableStyleId>
              </a:tblPr>
              <a:tblGrid>
                <a:gridCol w="2281323">
                  <a:extLst>
                    <a:ext uri="{9D8B030D-6E8A-4147-A177-3AD203B41FA5}">
                      <a16:colId xmlns:a16="http://schemas.microsoft.com/office/drawing/2014/main" val="20000"/>
                    </a:ext>
                  </a:extLst>
                </a:gridCol>
                <a:gridCol w="5395827">
                  <a:extLst>
                    <a:ext uri="{9D8B030D-6E8A-4147-A177-3AD203B41FA5}">
                      <a16:colId xmlns:a16="http://schemas.microsoft.com/office/drawing/2014/main" val="20001"/>
                    </a:ext>
                  </a:extLst>
                </a:gridCol>
              </a:tblGrid>
              <a:tr h="1613445">
                <a:tc>
                  <a:txBody>
                    <a:bodyPr/>
                    <a:lstStyle/>
                    <a:p>
                      <a:r>
                        <a:rPr lang="en-US" sz="2400" b="0" dirty="0"/>
                        <a:t>Intent</a:t>
                      </a:r>
                    </a:p>
                  </a:txBody>
                  <a:tcPr>
                    <a:solidFill>
                      <a:schemeClr val="accent1">
                        <a:lumMod val="40000"/>
                        <a:lumOff val="60000"/>
                      </a:schemeClr>
                    </a:solidFill>
                  </a:tcPr>
                </a:tc>
                <a:tc>
                  <a:txBody>
                    <a:bodyPr/>
                    <a:lstStyle/>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Ensure a class has only one instance, and provide a global point of access to it.</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Encapsulated "just-in-time initialization" or "initialization on first use".</a:t>
                      </a:r>
                      <a:endParaRPr lang="en-US" dirty="0"/>
                    </a:p>
                  </a:txBody>
                  <a:tcPr>
                    <a:solidFill>
                      <a:schemeClr val="bg1"/>
                    </a:solidFill>
                  </a:tcPr>
                </a:tc>
                <a:extLst>
                  <a:ext uri="{0D108BD9-81ED-4DB2-BD59-A6C34878D82A}">
                    <a16:rowId xmlns:a16="http://schemas.microsoft.com/office/drawing/2014/main" val="10000"/>
                  </a:ext>
                </a:extLst>
              </a:tr>
              <a:tr h="2425155">
                <a:tc>
                  <a:txBody>
                    <a:bodyPr/>
                    <a:lstStyle/>
                    <a:p>
                      <a:r>
                        <a:rPr lang="en-US" sz="2400" b="0" dirty="0"/>
                        <a:t>Problem</a:t>
                      </a:r>
                    </a:p>
                  </a:txBody>
                  <a:tcPr>
                    <a:solidFill>
                      <a:schemeClr val="accent1">
                        <a:lumMod val="40000"/>
                        <a:lumOff val="60000"/>
                      </a:schemeClr>
                    </a:solidFill>
                  </a:tcPr>
                </a:tc>
                <a:tc>
                  <a:txBody>
                    <a:bodyPr/>
                    <a:lstStyle/>
                    <a:p>
                      <a:pPr marL="285750" indent="-285750">
                        <a:buFont typeface="Arial" panose="020B0604020202020204" pitchFamily="34" charset="0"/>
                        <a:buChar char="•"/>
                      </a:pPr>
                      <a:r>
                        <a:rPr lang="en-US" sz="2000" dirty="0"/>
                        <a:t>Application needs one, and only one, instance of an object. Additionally, lazy initialization and global access are necessary.</a:t>
                      </a:r>
                    </a:p>
                  </a:txBody>
                  <a:tcPr>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94587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grpSp>
        <p:nvGrpSpPr>
          <p:cNvPr id="4" name="Group 3"/>
          <p:cNvGrpSpPr/>
          <p:nvPr/>
        </p:nvGrpSpPr>
        <p:grpSpPr>
          <a:xfrm>
            <a:off x="2438402" y="1981200"/>
            <a:ext cx="4876800" cy="1295400"/>
            <a:chOff x="6092889" y="3733800"/>
            <a:chExt cx="2828265" cy="809820"/>
          </a:xfrm>
          <a:solidFill>
            <a:schemeClr val="accent6">
              <a:lumMod val="20000"/>
              <a:lumOff val="80000"/>
            </a:schemeClr>
          </a:solidFill>
        </p:grpSpPr>
        <p:sp>
          <p:nvSpPr>
            <p:cNvPr id="5" name="Flowchart: Process 4"/>
            <p:cNvSpPr/>
            <p:nvPr/>
          </p:nvSpPr>
          <p:spPr>
            <a:xfrm>
              <a:off x="6092889" y="3733800"/>
              <a:ext cx="2828265" cy="38100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err="1">
                  <a:solidFill>
                    <a:srgbClr val="800000"/>
                  </a:solidFill>
                </a:rPr>
                <a:t>SingletonClass</a:t>
              </a:r>
              <a:endParaRPr lang="en-US" sz="3200" b="1" dirty="0">
                <a:solidFill>
                  <a:srgbClr val="800000"/>
                </a:solidFill>
              </a:endParaRPr>
            </a:p>
          </p:txBody>
        </p:sp>
        <p:sp>
          <p:nvSpPr>
            <p:cNvPr id="6" name="Flowchart: Process 5"/>
            <p:cNvSpPr/>
            <p:nvPr/>
          </p:nvSpPr>
          <p:spPr>
            <a:xfrm>
              <a:off x="6092889" y="4114800"/>
              <a:ext cx="2828264" cy="42882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000" b="1" spc="-100" dirty="0">
                  <a:solidFill>
                    <a:schemeClr val="tx1"/>
                  </a:solidFill>
                  <a:latin typeface="Courier New" panose="02070309020205020404" pitchFamily="49" charset="0"/>
                  <a:cs typeface="Courier New" panose="02070309020205020404" pitchFamily="49" charset="0"/>
                </a:rPr>
                <a:t>- </a:t>
              </a:r>
              <a:r>
                <a:rPr lang="en-US" sz="2000" b="1" u="sng" spc="-100" dirty="0">
                  <a:solidFill>
                    <a:schemeClr val="tx1"/>
                  </a:solidFill>
                  <a:latin typeface="Courier New" panose="02070309020205020404" pitchFamily="49" charset="0"/>
                  <a:cs typeface="Courier New" panose="02070309020205020404" pitchFamily="49" charset="0"/>
                </a:rPr>
                <a:t>instance: </a:t>
              </a:r>
              <a:r>
                <a:rPr lang="en-US" sz="2000" b="1" u="sng" spc="-100" dirty="0" err="1">
                  <a:solidFill>
                    <a:schemeClr val="tx1"/>
                  </a:solidFill>
                  <a:latin typeface="Courier New" panose="02070309020205020404" pitchFamily="49" charset="0"/>
                  <a:cs typeface="Courier New" panose="02070309020205020404" pitchFamily="49" charset="0"/>
                </a:rPr>
                <a:t>SingletonClass</a:t>
              </a:r>
              <a:endParaRPr lang="en-US" sz="2000" b="1" u="sng" spc="-100" dirty="0">
                <a:solidFill>
                  <a:schemeClr val="tx1"/>
                </a:solidFill>
                <a:latin typeface="Courier New" panose="02070309020205020404" pitchFamily="49" charset="0"/>
                <a:cs typeface="Courier New" panose="02070309020205020404" pitchFamily="49" charset="0"/>
              </a:endParaRPr>
            </a:p>
          </p:txBody>
        </p:sp>
      </p:grpSp>
      <p:sp>
        <p:nvSpPr>
          <p:cNvPr id="7" name="Flowchart: Process 6"/>
          <p:cNvSpPr/>
          <p:nvPr/>
        </p:nvSpPr>
        <p:spPr>
          <a:xfrm>
            <a:off x="2438400" y="3276600"/>
            <a:ext cx="4876802" cy="1295400"/>
          </a:xfrm>
          <a:prstGeom prst="flowChartProcess">
            <a:avLst/>
          </a:prstGeom>
          <a:solidFill>
            <a:schemeClr val="accent6">
              <a:lumMod val="20000"/>
              <a:lumOff val="80000"/>
            </a:schemeClr>
          </a:solidFill>
          <a:ln w="19050"/>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000" b="1" spc="-100" dirty="0">
                <a:solidFill>
                  <a:schemeClr val="tx1"/>
                </a:solidFill>
                <a:latin typeface="Courier New" panose="02070309020205020404" pitchFamily="49" charset="0"/>
                <a:cs typeface="Courier New" panose="02070309020205020404" pitchFamily="49" charset="0"/>
              </a:rPr>
              <a:t>- </a:t>
            </a:r>
            <a:r>
              <a:rPr lang="en-US" sz="2000" b="1" spc="-100" dirty="0" err="1">
                <a:solidFill>
                  <a:schemeClr val="tx1"/>
                </a:solidFill>
                <a:latin typeface="Courier New" panose="02070309020205020404" pitchFamily="49" charset="0"/>
                <a:cs typeface="Courier New" panose="02070309020205020404" pitchFamily="49" charset="0"/>
              </a:rPr>
              <a:t>SingletonClass</a:t>
            </a:r>
            <a:r>
              <a:rPr lang="en-US" sz="2000" b="1" spc="-100" dirty="0">
                <a:solidFill>
                  <a:schemeClr val="tx1"/>
                </a:solidFill>
                <a:latin typeface="Courier New" panose="02070309020205020404" pitchFamily="49" charset="0"/>
                <a:cs typeface="Courier New" panose="02070309020205020404" pitchFamily="49" charset="0"/>
              </a:rPr>
              <a:t>()</a:t>
            </a:r>
          </a:p>
          <a:p>
            <a:r>
              <a:rPr lang="en-US" sz="2000" b="1" u="sng" spc="-100" dirty="0">
                <a:solidFill>
                  <a:schemeClr val="tx1"/>
                </a:solidFill>
                <a:latin typeface="Courier New" panose="02070309020205020404" pitchFamily="49" charset="0"/>
                <a:cs typeface="Courier New" panose="02070309020205020404" pitchFamily="49" charset="0"/>
              </a:rPr>
              <a:t>+ </a:t>
            </a:r>
            <a:r>
              <a:rPr lang="en-US" sz="2000" b="1" u="sng" spc="-100" dirty="0" err="1">
                <a:solidFill>
                  <a:schemeClr val="tx1"/>
                </a:solidFill>
                <a:latin typeface="Courier New" panose="02070309020205020404" pitchFamily="49" charset="0"/>
                <a:cs typeface="Courier New" panose="02070309020205020404" pitchFamily="49" charset="0"/>
              </a:rPr>
              <a:t>getInstance</a:t>
            </a:r>
            <a:r>
              <a:rPr lang="en-US" sz="2000" b="1" u="sng" spc="-100" dirty="0">
                <a:solidFill>
                  <a:schemeClr val="tx1"/>
                </a:solidFill>
                <a:latin typeface="Courier New" panose="02070309020205020404" pitchFamily="49" charset="0"/>
                <a:cs typeface="Courier New" panose="02070309020205020404" pitchFamily="49" charset="0"/>
              </a:rPr>
              <a:t>(): </a:t>
            </a:r>
            <a:r>
              <a:rPr lang="en-US" sz="2000" b="1" u="sng" spc="-100" dirty="0" err="1">
                <a:solidFill>
                  <a:schemeClr val="tx1"/>
                </a:solidFill>
                <a:latin typeface="Courier New" panose="02070309020205020404" pitchFamily="49" charset="0"/>
                <a:cs typeface="Courier New" panose="02070309020205020404" pitchFamily="49" charset="0"/>
              </a:rPr>
              <a:t>SingletonClass</a:t>
            </a:r>
            <a:endParaRPr lang="en-US" sz="2000" b="1" u="sng" spc="-1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06713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DB Connection Manger</a:t>
            </a:r>
          </a:p>
        </p:txBody>
      </p:sp>
      <p:sp>
        <p:nvSpPr>
          <p:cNvPr id="3" name="Content Placeholder 2"/>
          <p:cNvSpPr>
            <a:spLocks noGrp="1"/>
          </p:cNvSpPr>
          <p:nvPr>
            <p:ph idx="1"/>
          </p:nvPr>
        </p:nvSpPr>
        <p:spPr>
          <a:xfrm>
            <a:off x="457200" y="971548"/>
            <a:ext cx="8458200" cy="5353051"/>
          </a:xfrm>
        </p:spPr>
        <p:txBody>
          <a:bodyPr>
            <a:normAutofit fontScale="77500" lnSpcReduction="20000"/>
          </a:bodyPr>
          <a:lstStyle/>
          <a:p>
            <a:pPr marL="0" indent="0">
              <a:buNone/>
            </a:pPr>
            <a:r>
              <a:rPr lang="en-US" b="1" dirty="0">
                <a:latin typeface="Courier New" panose="02070309020205020404" pitchFamily="49" charset="0"/>
                <a:cs typeface="Courier New" panose="02070309020205020404" pitchFamily="49" charset="0"/>
              </a:rPr>
              <a:t>public class </a:t>
            </a:r>
            <a:r>
              <a:rPr lang="en-US" b="1" dirty="0" err="1">
                <a:latin typeface="Courier New" panose="02070309020205020404" pitchFamily="49" charset="0"/>
                <a:cs typeface="Courier New" panose="02070309020205020404" pitchFamily="49" charset="0"/>
              </a:rPr>
              <a:t>DbConnection</a:t>
            </a:r>
            <a:r>
              <a:rPr lang="en-US" b="1" dirty="0">
                <a:latin typeface="Courier New" panose="02070309020205020404" pitchFamily="49" charset="0"/>
                <a:cs typeface="Courier New" panose="02070309020205020404" pitchFamily="49" charset="0"/>
              </a:rPr>
              <a:t>{</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private static </a:t>
            </a:r>
            <a:r>
              <a:rPr lang="en-US" b="1" dirty="0" err="1">
                <a:latin typeface="Courier New" panose="02070309020205020404" pitchFamily="49" charset="0"/>
                <a:cs typeface="Courier New" panose="02070309020205020404" pitchFamily="49" charset="0"/>
              </a:rPr>
              <a:t>DbConnection</a:t>
            </a:r>
            <a:r>
              <a:rPr lang="en-US" b="1" dirty="0">
                <a:latin typeface="Courier New" panose="02070309020205020404" pitchFamily="49" charset="0"/>
                <a:cs typeface="Courier New" panose="02070309020205020404" pitchFamily="49" charset="0"/>
              </a:rPr>
              <a:t> instance=null;</a:t>
            </a:r>
          </a:p>
          <a:p>
            <a:pPr marL="0" indent="0">
              <a:buNone/>
            </a:pPr>
            <a:r>
              <a:rPr lang="en-US" b="1" dirty="0">
                <a:latin typeface="Courier New" panose="02070309020205020404" pitchFamily="49" charset="0"/>
                <a:cs typeface="Courier New" panose="02070309020205020404" pitchFamily="49" charset="0"/>
              </a:rPr>
              <a:t>    private </a:t>
            </a:r>
            <a:r>
              <a:rPr lang="en-US" b="1" dirty="0" err="1">
                <a:latin typeface="Courier New" panose="02070309020205020404" pitchFamily="49" charset="0"/>
                <a:cs typeface="Courier New" panose="02070309020205020404" pitchFamily="49" charset="0"/>
              </a:rPr>
              <a:t>SQLConnection</a:t>
            </a:r>
            <a:r>
              <a:rPr lang="en-US" b="1" dirty="0">
                <a:latin typeface="Courier New" panose="02070309020205020404" pitchFamily="49" charset="0"/>
                <a:cs typeface="Courier New" panose="02070309020205020404" pitchFamily="49" charset="0"/>
              </a:rPr>
              <a:t> connection;</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private </a:t>
            </a:r>
            <a:r>
              <a:rPr lang="en-US" b="1" dirty="0" err="1">
                <a:latin typeface="Courier New" panose="02070309020205020404" pitchFamily="49" charset="0"/>
                <a:cs typeface="Courier New" panose="02070309020205020404" pitchFamily="49" charset="0"/>
              </a:rPr>
              <a:t>DbConnection</a:t>
            </a:r>
            <a:r>
              <a:rPr lang="en-US" b="1" dirty="0">
                <a:latin typeface="Courier New" panose="02070309020205020404" pitchFamily="49" charset="0"/>
                <a:cs typeface="Courier New" panose="02070309020205020404" pitchFamily="49" charset="0"/>
              </a:rPr>
              <a:t>() { </a:t>
            </a:r>
          </a:p>
          <a:p>
            <a:pPr marL="0" indent="0">
              <a:buNone/>
            </a:pPr>
            <a:r>
              <a:rPr lang="en-US" b="1" dirty="0">
                <a:latin typeface="Courier New" panose="02070309020205020404" pitchFamily="49" charset="0"/>
                <a:cs typeface="Courier New" panose="02070309020205020404" pitchFamily="49" charset="0"/>
              </a:rPr>
              <a:t>	 connection = </a:t>
            </a:r>
            <a:r>
              <a:rPr lang="en-US" b="1" dirty="0" err="1">
                <a:latin typeface="Courier New" panose="02070309020205020404" pitchFamily="49" charset="0"/>
                <a:cs typeface="Courier New" panose="02070309020205020404" pitchFamily="49" charset="0"/>
              </a:rPr>
              <a:t>connectToDatabase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dbUser,dbPassword,dbName</a:t>
            </a:r>
            <a:r>
              <a:rPr lang="en-US" b="1" dirty="0">
                <a:latin typeface="Courier New" panose="02070309020205020404" pitchFamily="49" charset="0"/>
                <a:cs typeface="Courier New" panose="02070309020205020404" pitchFamily="49" charset="0"/>
              </a:rPr>
              <a:t>);</a:t>
            </a:r>
          </a:p>
          <a:p>
            <a:pPr marL="0" indent="0">
              <a:buNone/>
            </a:pPr>
            <a:r>
              <a:rPr lang="en-US" b="1" dirty="0">
                <a:latin typeface="Courier New" panose="02070309020205020404" pitchFamily="49" charset="0"/>
                <a:cs typeface="Courier New" panose="02070309020205020404" pitchFamily="49" charset="0"/>
              </a:rPr>
              <a:t>   }</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public static </a:t>
            </a:r>
            <a:r>
              <a:rPr lang="en-US" b="1" dirty="0" err="1">
                <a:latin typeface="Courier New" panose="02070309020205020404" pitchFamily="49" charset="0"/>
                <a:cs typeface="Courier New" panose="02070309020205020404" pitchFamily="49" charset="0"/>
              </a:rPr>
              <a:t>getDbConnection</a:t>
            </a:r>
            <a:r>
              <a:rPr lang="en-US" b="1" dirty="0">
                <a:latin typeface="Courier New" panose="02070309020205020404" pitchFamily="49" charset="0"/>
                <a:cs typeface="Courier New" panose="02070309020205020404" pitchFamily="49" charset="0"/>
              </a:rPr>
              <a:t>() {</a:t>
            </a:r>
          </a:p>
          <a:p>
            <a:pPr marL="0" indent="0">
              <a:buNone/>
            </a:pPr>
            <a:r>
              <a:rPr lang="en-US" b="1" dirty="0">
                <a:latin typeface="Courier New" panose="02070309020205020404" pitchFamily="49" charset="0"/>
                <a:cs typeface="Courier New" panose="02070309020205020404" pitchFamily="49" charset="0"/>
              </a:rPr>
              <a:t>      if (instance== null ) </a:t>
            </a:r>
          </a:p>
          <a:p>
            <a:pPr marL="0" indent="0">
              <a:buNone/>
            </a:pPr>
            <a:r>
              <a:rPr lang="en-US" b="1" dirty="0">
                <a:latin typeface="Courier New" panose="02070309020205020404" pitchFamily="49" charset="0"/>
                <a:cs typeface="Courier New" panose="02070309020205020404" pitchFamily="49" charset="0"/>
              </a:rPr>
              <a:t>		instance = new </a:t>
            </a:r>
            <a:r>
              <a:rPr lang="en-US" b="1" dirty="0" err="1">
                <a:latin typeface="Courier New" panose="02070309020205020404" pitchFamily="49" charset="0"/>
                <a:cs typeface="Courier New" panose="02070309020205020404" pitchFamily="49" charset="0"/>
              </a:rPr>
              <a:t>DbConnection</a:t>
            </a:r>
            <a:r>
              <a:rPr lang="en-US" b="1" dirty="0">
                <a:latin typeface="Courier New" panose="02070309020205020404" pitchFamily="49" charset="0"/>
                <a:cs typeface="Courier New" panose="02070309020205020404" pitchFamily="49" charset="0"/>
              </a:rPr>
              <a:t>() ;                           </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return instance;</a:t>
            </a:r>
          </a:p>
          <a:p>
            <a:pPr marL="0" indent="0">
              <a:buNone/>
            </a:pPr>
            <a:r>
              <a:rPr lang="en-US" b="1" dirty="0">
                <a:latin typeface="Courier New" panose="02070309020205020404" pitchFamily="49" charset="0"/>
                <a:cs typeface="Courier New" panose="02070309020205020404" pitchFamily="49" charset="0"/>
              </a:rPr>
              <a:t>    }</a:t>
            </a:r>
          </a:p>
          <a:p>
            <a:pPr marL="0" indent="0">
              <a:buNone/>
            </a:pPr>
            <a:r>
              <a:rPr lang="en-US" b="1" dirty="0">
                <a:latin typeface="Courier New" panose="02070309020205020404" pitchFamily="49" charset="0"/>
                <a:cs typeface="Courier New" panose="02070309020205020404" pitchFamily="49" charset="0"/>
              </a:rPr>
              <a:t>}</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err="1">
                <a:solidFill>
                  <a:srgbClr val="0033CC"/>
                </a:solidFill>
                <a:latin typeface="Courier New" panose="02070309020205020404" pitchFamily="49" charset="0"/>
                <a:cs typeface="Courier New" panose="02070309020205020404" pitchFamily="49" charset="0"/>
              </a:rPr>
              <a:t>DbConnection</a:t>
            </a:r>
            <a:r>
              <a:rPr lang="en-US" b="1" dirty="0">
                <a:solidFill>
                  <a:srgbClr val="0033CC"/>
                </a:solidFill>
                <a:latin typeface="Courier New" panose="02070309020205020404" pitchFamily="49" charset="0"/>
                <a:cs typeface="Courier New" panose="02070309020205020404" pitchFamily="49" charset="0"/>
              </a:rPr>
              <a:t> connection=</a:t>
            </a:r>
            <a:r>
              <a:rPr lang="en-US" b="1" dirty="0" err="1">
                <a:solidFill>
                  <a:srgbClr val="0033CC"/>
                </a:solidFill>
                <a:latin typeface="Courier New" panose="02070309020205020404" pitchFamily="49" charset="0"/>
                <a:cs typeface="Courier New" panose="02070309020205020404" pitchFamily="49" charset="0"/>
              </a:rPr>
              <a:t>DbConnection.getDbConnection</a:t>
            </a:r>
            <a:r>
              <a:rPr lang="en-US" b="1" dirty="0">
                <a:solidFill>
                  <a:srgbClr val="0033CC"/>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79776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Consequences</a:t>
            </a:r>
          </a:p>
        </p:txBody>
      </p:sp>
      <p:sp>
        <p:nvSpPr>
          <p:cNvPr id="3" name="Content Placeholder 2"/>
          <p:cNvSpPr>
            <a:spLocks noGrp="1"/>
          </p:cNvSpPr>
          <p:nvPr>
            <p:ph idx="1"/>
          </p:nvPr>
        </p:nvSpPr>
        <p:spPr/>
        <p:txBody>
          <a:bodyPr/>
          <a:lstStyle/>
          <a:p>
            <a:r>
              <a:rPr lang="en-US" dirty="0"/>
              <a:t>Controlled access to sole instance</a:t>
            </a:r>
          </a:p>
          <a:p>
            <a:endParaRPr lang="en-US" dirty="0"/>
          </a:p>
          <a:p>
            <a:r>
              <a:rPr lang="en-US" dirty="0"/>
              <a:t>Reduced namespace</a:t>
            </a:r>
          </a:p>
          <a:p>
            <a:endParaRPr lang="en-US" dirty="0"/>
          </a:p>
          <a:p>
            <a:r>
              <a:rPr lang="en-US" dirty="0"/>
              <a:t>Permits variable number of instances</a:t>
            </a:r>
          </a:p>
          <a:p>
            <a:endParaRPr lang="en-US" dirty="0"/>
          </a:p>
          <a:p>
            <a:endParaRPr lang="en-US" dirty="0"/>
          </a:p>
        </p:txBody>
      </p:sp>
    </p:spTree>
    <p:extLst>
      <p:ext uri="{BB962C8B-B14F-4D97-AF65-F5344CB8AC3E}">
        <p14:creationId xmlns:p14="http://schemas.microsoft.com/office/powerpoint/2010/main" val="4047455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Creational Patterns to be Covered</a:t>
            </a:r>
          </a:p>
        </p:txBody>
      </p:sp>
      <p:sp>
        <p:nvSpPr>
          <p:cNvPr id="3" name="Content Placeholder 2"/>
          <p:cNvSpPr>
            <a:spLocks noGrp="1"/>
          </p:cNvSpPr>
          <p:nvPr>
            <p:ph idx="1"/>
          </p:nvPr>
        </p:nvSpPr>
        <p:spPr/>
        <p:txBody>
          <a:bodyPr>
            <a:normAutofit/>
          </a:bodyPr>
          <a:lstStyle/>
          <a:p>
            <a:pPr lvl="1"/>
            <a:r>
              <a:rPr lang="en-US" sz="2800" dirty="0"/>
              <a:t>Factory method</a:t>
            </a:r>
          </a:p>
          <a:p>
            <a:pPr lvl="1"/>
            <a:r>
              <a:rPr lang="en-US" sz="2800" dirty="0"/>
              <a:t>Abstract factory</a:t>
            </a:r>
          </a:p>
          <a:p>
            <a:pPr lvl="1"/>
            <a:r>
              <a:rPr lang="en-US" sz="2800" dirty="0"/>
              <a:t>Builder</a:t>
            </a:r>
          </a:p>
          <a:p>
            <a:pPr lvl="1"/>
            <a:r>
              <a:rPr lang="en-US" sz="2800" dirty="0"/>
              <a:t>Singleton</a:t>
            </a:r>
          </a:p>
          <a:p>
            <a:endParaRPr lang="en-US" sz="2800" dirty="0"/>
          </a:p>
        </p:txBody>
      </p:sp>
      <p:sp>
        <p:nvSpPr>
          <p:cNvPr id="4" name="TextBox 3"/>
          <p:cNvSpPr txBox="1"/>
          <p:nvPr/>
        </p:nvSpPr>
        <p:spPr>
          <a:xfrm>
            <a:off x="1219200" y="4038600"/>
            <a:ext cx="6781800" cy="1200329"/>
          </a:xfrm>
          <a:prstGeom prst="rect">
            <a:avLst/>
          </a:prstGeom>
          <a:noFill/>
        </p:spPr>
        <p:txBody>
          <a:bodyPr wrap="square" rtlCol="0">
            <a:spAutoFit/>
          </a:bodyPr>
          <a:lstStyle/>
          <a:p>
            <a:r>
              <a:rPr lang="en-US" sz="2400" dirty="0">
                <a:solidFill>
                  <a:schemeClr val="accent5">
                    <a:lumMod val="50000"/>
                  </a:schemeClr>
                </a:solidFill>
              </a:rPr>
              <a:t>Examples taken from:</a:t>
            </a:r>
          </a:p>
          <a:p>
            <a:r>
              <a:rPr lang="en-US" sz="2400" dirty="0"/>
              <a:t>https://www.tutorialspoint.com/design_pattern/</a:t>
            </a:r>
          </a:p>
          <a:p>
            <a:r>
              <a:rPr lang="en-US" sz="2400" dirty="0"/>
              <a:t>https://www.javatpoint.com/design-patterns-in-java</a:t>
            </a:r>
          </a:p>
        </p:txBody>
      </p:sp>
    </p:spTree>
    <p:extLst>
      <p:ext uri="{BB962C8B-B14F-4D97-AF65-F5344CB8AC3E}">
        <p14:creationId xmlns:p14="http://schemas.microsoft.com/office/powerpoint/2010/main" val="27501540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Builder</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4141963"/>
              </p:ext>
            </p:extLst>
          </p:nvPr>
        </p:nvGraphicFramePr>
        <p:xfrm>
          <a:off x="628650" y="1371600"/>
          <a:ext cx="7677150" cy="4345395"/>
        </p:xfrm>
        <a:graphic>
          <a:graphicData uri="http://schemas.openxmlformats.org/drawingml/2006/table">
            <a:tbl>
              <a:tblPr firstRow="1" bandRow="1">
                <a:tableStyleId>{22838BEF-8BB2-4498-84A7-C5851F593DF1}</a:tableStyleId>
              </a:tblPr>
              <a:tblGrid>
                <a:gridCol w="2281323">
                  <a:extLst>
                    <a:ext uri="{9D8B030D-6E8A-4147-A177-3AD203B41FA5}">
                      <a16:colId xmlns:a16="http://schemas.microsoft.com/office/drawing/2014/main" val="20000"/>
                    </a:ext>
                  </a:extLst>
                </a:gridCol>
                <a:gridCol w="5395827">
                  <a:extLst>
                    <a:ext uri="{9D8B030D-6E8A-4147-A177-3AD203B41FA5}">
                      <a16:colId xmlns:a16="http://schemas.microsoft.com/office/drawing/2014/main" val="20001"/>
                    </a:ext>
                  </a:extLst>
                </a:gridCol>
              </a:tblGrid>
              <a:tr h="1613445">
                <a:tc>
                  <a:txBody>
                    <a:bodyPr/>
                    <a:lstStyle/>
                    <a:p>
                      <a:r>
                        <a:rPr lang="en-US" sz="2400" b="0" dirty="0"/>
                        <a:t>Intent</a:t>
                      </a:r>
                    </a:p>
                  </a:txBody>
                  <a:tcPr>
                    <a:solidFill>
                      <a:schemeClr val="accent1">
                        <a:lumMod val="40000"/>
                        <a:lumOff val="60000"/>
                      </a:schemeClr>
                    </a:solidFill>
                  </a:tcPr>
                </a:tc>
                <a:tc>
                  <a:txBody>
                    <a:bodyPr/>
                    <a:lstStyle/>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Separate the construction of a complex object from its representation so that the same construction process can create different representations.</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Parse a complex representation, create one of several targets.</a:t>
                      </a:r>
                      <a:endParaRPr lang="en-US" dirty="0"/>
                    </a:p>
                  </a:txBody>
                  <a:tcPr>
                    <a:solidFill>
                      <a:schemeClr val="bg1"/>
                    </a:solidFill>
                  </a:tcPr>
                </a:tc>
                <a:extLst>
                  <a:ext uri="{0D108BD9-81ED-4DB2-BD59-A6C34878D82A}">
                    <a16:rowId xmlns:a16="http://schemas.microsoft.com/office/drawing/2014/main" val="10000"/>
                  </a:ext>
                </a:extLst>
              </a:tr>
              <a:tr h="2425155">
                <a:tc>
                  <a:txBody>
                    <a:bodyPr/>
                    <a:lstStyle/>
                    <a:p>
                      <a:r>
                        <a:rPr lang="en-US" sz="2400" b="0" dirty="0"/>
                        <a:t>Problem</a:t>
                      </a:r>
                    </a:p>
                  </a:txBody>
                  <a:tcPr>
                    <a:solidFill>
                      <a:schemeClr val="accent1">
                        <a:lumMod val="40000"/>
                        <a:lumOff val="60000"/>
                      </a:schemeClr>
                    </a:solidFill>
                  </a:tcPr>
                </a:tc>
                <a:tc>
                  <a:txBody>
                    <a:bodyPr/>
                    <a:lstStyle/>
                    <a:p>
                      <a:pPr marL="285750" indent="-285750">
                        <a:buFont typeface="Arial" panose="020B0604020202020204" pitchFamily="34" charset="0"/>
                        <a:buChar char="•"/>
                      </a:pPr>
                      <a:r>
                        <a:rPr lang="en-US" sz="2000" dirty="0"/>
                        <a:t>An application needs to create the elements of a complex aggregate. The specification for the aggregate exists on secondary storage and one of many representations needs to be built in primary storage.</a:t>
                      </a:r>
                    </a:p>
                  </a:txBody>
                  <a:tcPr>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18170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pic>
        <p:nvPicPr>
          <p:cNvPr id="14338" name="Picture 2" descr="http://upload.wikimedia.org/wikipedia/en/6/6e/Build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610" y="1752600"/>
            <a:ext cx="7276779"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581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16386" name="Picture 2" descr="https://sourcemaking.com/files/v2/content/patterns/Builder_example1-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938" y="1371600"/>
            <a:ext cx="5098862" cy="46112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2400" y="1853148"/>
            <a:ext cx="3886200" cy="3785652"/>
          </a:xfrm>
          <a:prstGeom prst="rect">
            <a:avLst/>
          </a:prstGeom>
        </p:spPr>
        <p:txBody>
          <a:bodyPr wrap="square">
            <a:spAutoFit/>
          </a:bodyPr>
          <a:lstStyle/>
          <a:p>
            <a:r>
              <a:rPr lang="en-US" sz="2400" dirty="0"/>
              <a:t>To create a computer, different parts are assembled depending upon the order received by the customer</a:t>
            </a:r>
          </a:p>
          <a:p>
            <a:r>
              <a:rPr lang="en-US" sz="2400" dirty="0"/>
              <a:t>(e.g., a customer can demand a 500 GB hard disk with an Intel processor; another customer can choose a 250</a:t>
            </a:r>
          </a:p>
          <a:p>
            <a:r>
              <a:rPr lang="en-US" sz="2400" dirty="0"/>
              <a:t>GB hard disk with an AMD processor).</a:t>
            </a:r>
          </a:p>
        </p:txBody>
      </p:sp>
    </p:spTree>
    <p:extLst>
      <p:ext uri="{BB962C8B-B14F-4D97-AF65-F5344CB8AC3E}">
        <p14:creationId xmlns:p14="http://schemas.microsoft.com/office/powerpoint/2010/main" val="3131731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Consequences</a:t>
            </a:r>
          </a:p>
        </p:txBody>
      </p:sp>
      <p:sp>
        <p:nvSpPr>
          <p:cNvPr id="3" name="Content Placeholder 2"/>
          <p:cNvSpPr>
            <a:spLocks noGrp="1"/>
          </p:cNvSpPr>
          <p:nvPr>
            <p:ph idx="1"/>
          </p:nvPr>
        </p:nvSpPr>
        <p:spPr/>
        <p:txBody>
          <a:bodyPr/>
          <a:lstStyle/>
          <a:p>
            <a:r>
              <a:rPr lang="en-US" dirty="0"/>
              <a:t>Lets you vary a product’s internal representation</a:t>
            </a:r>
          </a:p>
          <a:p>
            <a:endParaRPr lang="en-US" dirty="0"/>
          </a:p>
          <a:p>
            <a:r>
              <a:rPr lang="en-US" dirty="0"/>
              <a:t>Isolates construction and representation</a:t>
            </a:r>
          </a:p>
          <a:p>
            <a:endParaRPr lang="en-US" dirty="0"/>
          </a:p>
          <a:p>
            <a:r>
              <a:rPr lang="en-US" dirty="0"/>
              <a:t>Gives you finer control over the construction process</a:t>
            </a:r>
          </a:p>
        </p:txBody>
      </p:sp>
    </p:spTree>
    <p:extLst>
      <p:ext uri="{BB962C8B-B14F-4D97-AF65-F5344CB8AC3E}">
        <p14:creationId xmlns:p14="http://schemas.microsoft.com/office/powerpoint/2010/main" val="2698365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814" t="12161" r="18324" b="6666"/>
          <a:stretch/>
        </p:blipFill>
        <p:spPr bwMode="auto">
          <a:xfrm>
            <a:off x="473948" y="609600"/>
            <a:ext cx="7908052" cy="556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9175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495" t="11722" r="41154" b="1276"/>
          <a:stretch/>
        </p:blipFill>
        <p:spPr bwMode="auto">
          <a:xfrm>
            <a:off x="1" y="0"/>
            <a:ext cx="5055886"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621" t="60073" r="54368" b="19964"/>
          <a:stretch/>
        </p:blipFill>
        <p:spPr bwMode="auto">
          <a:xfrm>
            <a:off x="44381" y="5486400"/>
            <a:ext cx="3537019" cy="136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0494" t="12602" r="31373" b="13037"/>
          <a:stretch/>
        </p:blipFill>
        <p:spPr bwMode="auto">
          <a:xfrm>
            <a:off x="4648201" y="457200"/>
            <a:ext cx="4495799" cy="453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5861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9505" t="69304" r="59444" b="12234"/>
          <a:stretch/>
        </p:blipFill>
        <p:spPr bwMode="auto">
          <a:xfrm>
            <a:off x="0" y="381000"/>
            <a:ext cx="2414116" cy="1266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637" t="11429" r="47795" b="62502"/>
          <a:stretch/>
        </p:blipFill>
        <p:spPr bwMode="auto">
          <a:xfrm>
            <a:off x="76200" y="1524000"/>
            <a:ext cx="4062047" cy="1787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637" t="37813" r="36044"/>
          <a:stretch/>
        </p:blipFill>
        <p:spPr bwMode="auto">
          <a:xfrm>
            <a:off x="3733800" y="2322373"/>
            <a:ext cx="5410200" cy="426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4114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544" t="8644" r="31099" b="7692"/>
          <a:stretch/>
        </p:blipFill>
        <p:spPr bwMode="auto">
          <a:xfrm>
            <a:off x="990600" y="152400"/>
            <a:ext cx="7010400" cy="6551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81000" y="2819400"/>
            <a:ext cx="1752600" cy="707886"/>
          </a:xfrm>
          <a:prstGeom prst="rect">
            <a:avLst/>
          </a:prstGeom>
          <a:noFill/>
        </p:spPr>
        <p:txBody>
          <a:bodyPr wrap="square" rtlCol="0">
            <a:spAutoFit/>
          </a:bodyPr>
          <a:lstStyle/>
          <a:p>
            <a:r>
              <a:rPr lang="en-US" sz="4000" dirty="0"/>
              <a:t>Builder</a:t>
            </a:r>
          </a:p>
        </p:txBody>
      </p:sp>
    </p:spTree>
    <p:extLst>
      <p:ext uri="{BB962C8B-B14F-4D97-AF65-F5344CB8AC3E}">
        <p14:creationId xmlns:p14="http://schemas.microsoft.com/office/powerpoint/2010/main" val="3651403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566" t="15531" r="50000" b="22638"/>
          <a:stretch/>
        </p:blipFill>
        <p:spPr bwMode="auto">
          <a:xfrm>
            <a:off x="1524000" y="581168"/>
            <a:ext cx="5447882" cy="5667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1958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978" t="15971" r="58791" b="7693"/>
          <a:stretch/>
        </p:blipFill>
        <p:spPr bwMode="auto">
          <a:xfrm>
            <a:off x="152400" y="152400"/>
            <a:ext cx="3505200" cy="6211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457" t="11575" r="49340" b="18974"/>
          <a:stretch/>
        </p:blipFill>
        <p:spPr bwMode="auto">
          <a:xfrm>
            <a:off x="3886200" y="457200"/>
            <a:ext cx="4170066" cy="4762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2556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Factory Method</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72833736"/>
              </p:ext>
            </p:extLst>
          </p:nvPr>
        </p:nvGraphicFramePr>
        <p:xfrm>
          <a:off x="628650" y="1371600"/>
          <a:ext cx="7677150" cy="4038600"/>
        </p:xfrm>
        <a:graphic>
          <a:graphicData uri="http://schemas.openxmlformats.org/drawingml/2006/table">
            <a:tbl>
              <a:tblPr firstRow="1" bandRow="1">
                <a:tableStyleId>{22838BEF-8BB2-4498-84A7-C5851F593DF1}</a:tableStyleId>
              </a:tblPr>
              <a:tblGrid>
                <a:gridCol w="2281323">
                  <a:extLst>
                    <a:ext uri="{9D8B030D-6E8A-4147-A177-3AD203B41FA5}">
                      <a16:colId xmlns:a16="http://schemas.microsoft.com/office/drawing/2014/main" val="20000"/>
                    </a:ext>
                  </a:extLst>
                </a:gridCol>
                <a:gridCol w="5395827">
                  <a:extLst>
                    <a:ext uri="{9D8B030D-6E8A-4147-A177-3AD203B41FA5}">
                      <a16:colId xmlns:a16="http://schemas.microsoft.com/office/drawing/2014/main" val="20001"/>
                    </a:ext>
                  </a:extLst>
                </a:gridCol>
              </a:tblGrid>
              <a:tr h="1613445">
                <a:tc>
                  <a:txBody>
                    <a:bodyPr/>
                    <a:lstStyle/>
                    <a:p>
                      <a:r>
                        <a:rPr lang="en-US" sz="2400" b="0" dirty="0"/>
                        <a:t>Intent</a:t>
                      </a:r>
                    </a:p>
                  </a:txBody>
                  <a:tcPr>
                    <a:solidFill>
                      <a:schemeClr val="accent1">
                        <a:lumMod val="40000"/>
                        <a:lumOff val="60000"/>
                      </a:schemeClr>
                    </a:solidFill>
                  </a:tcPr>
                </a:tc>
                <a:tc>
                  <a:txBody>
                    <a:bodyPr/>
                    <a:lstStyle/>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Define an interface for creating an object, but let subclasses decide which class to instantiate. Factory Method lets a class defer instantiation to subclasses.</a:t>
                      </a:r>
                      <a:endParaRPr lang="en-US" dirty="0"/>
                    </a:p>
                  </a:txBody>
                  <a:tcPr>
                    <a:solidFill>
                      <a:schemeClr val="bg1"/>
                    </a:solidFill>
                  </a:tcPr>
                </a:tc>
                <a:extLst>
                  <a:ext uri="{0D108BD9-81ED-4DB2-BD59-A6C34878D82A}">
                    <a16:rowId xmlns:a16="http://schemas.microsoft.com/office/drawing/2014/main" val="10000"/>
                  </a:ext>
                </a:extLst>
              </a:tr>
              <a:tr h="2425155">
                <a:tc>
                  <a:txBody>
                    <a:bodyPr/>
                    <a:lstStyle/>
                    <a:p>
                      <a:r>
                        <a:rPr lang="en-US" sz="2400" b="0" dirty="0"/>
                        <a:t>Problem</a:t>
                      </a:r>
                    </a:p>
                  </a:txBody>
                  <a:tcPr>
                    <a:solidFill>
                      <a:schemeClr val="accent1">
                        <a:lumMod val="40000"/>
                        <a:lumOff val="60000"/>
                      </a:schemeClr>
                    </a:solidFill>
                  </a:tcPr>
                </a:tc>
                <a:tc>
                  <a:txBody>
                    <a:bodyPr/>
                    <a:lstStyle/>
                    <a:p>
                      <a:pPr marL="285750" indent="-285750">
                        <a:buFont typeface="Arial" panose="020B0604020202020204" pitchFamily="34" charset="0"/>
                        <a:buChar char="•"/>
                      </a:pPr>
                      <a:r>
                        <a:rPr lang="en-US" sz="2000" dirty="0"/>
                        <a:t>A framework needs to standardize the architectural model for a range of applications, but allow for individual applications to define their own domain objects and provide for their instantiation.</a:t>
                      </a:r>
                    </a:p>
                    <a:p>
                      <a:pPr marL="285750" indent="-285750">
                        <a:buFont typeface="Arial" panose="020B0604020202020204" pitchFamily="34" charset="0"/>
                        <a:buChar char="•"/>
                      </a:pPr>
                      <a:r>
                        <a:rPr lang="en-US" sz="2000" dirty="0"/>
                        <a:t>Enable</a:t>
                      </a:r>
                      <a:r>
                        <a:rPr lang="en-US" sz="2000" baseline="0" dirty="0"/>
                        <a:t> the creator to defer product creation to sub-class.</a:t>
                      </a:r>
                      <a:endParaRPr lang="en-US" sz="2000" dirty="0"/>
                    </a:p>
                  </a:txBody>
                  <a:tcPr>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382820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71" t="11135" r="60605" b="7985"/>
          <a:stretch/>
        </p:blipFill>
        <p:spPr bwMode="auto">
          <a:xfrm>
            <a:off x="1066801" y="76200"/>
            <a:ext cx="3398768"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3208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pic>
        <p:nvPicPr>
          <p:cNvPr id="9218" name="Picture 2" descr="http://upload.wikimedia.org/wikipedia/commons/e/ed/Factory_Method_UML_class_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828800"/>
            <a:ext cx="8078266"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269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2033"/>
            <a:ext cx="7886700" cy="502037"/>
          </a:xfrm>
        </p:spPr>
        <p:txBody>
          <a:bodyPr>
            <a:normAutofit fontScale="90000"/>
          </a:bodyPr>
          <a:lstStyle/>
          <a:p>
            <a:r>
              <a:rPr lang="en-US" dirty="0"/>
              <a:t>Example: Drawing</a:t>
            </a:r>
          </a:p>
        </p:txBody>
      </p:sp>
      <p:grpSp>
        <p:nvGrpSpPr>
          <p:cNvPr id="4" name="Group 3"/>
          <p:cNvGrpSpPr/>
          <p:nvPr/>
        </p:nvGrpSpPr>
        <p:grpSpPr>
          <a:xfrm>
            <a:off x="1714500" y="1323779"/>
            <a:ext cx="1790700" cy="973107"/>
            <a:chOff x="6092889" y="3733800"/>
            <a:chExt cx="2828265" cy="973107"/>
          </a:xfrm>
          <a:solidFill>
            <a:schemeClr val="accent6">
              <a:lumMod val="20000"/>
              <a:lumOff val="80000"/>
            </a:schemeClr>
          </a:solidFill>
        </p:grpSpPr>
        <p:sp>
          <p:nvSpPr>
            <p:cNvPr id="5" name="Flowchart: Process 4"/>
            <p:cNvSpPr/>
            <p:nvPr/>
          </p:nvSpPr>
          <p:spPr>
            <a:xfrm>
              <a:off x="6092889" y="3733800"/>
              <a:ext cx="2828265" cy="544286"/>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800000"/>
                  </a:solidFill>
                </a:rPr>
                <a:t>&lt;&lt;interface&gt;&gt;</a:t>
              </a:r>
            </a:p>
            <a:p>
              <a:pPr algn="ctr"/>
              <a:r>
                <a:rPr lang="en-US" b="1" dirty="0">
                  <a:solidFill>
                    <a:srgbClr val="800000"/>
                  </a:solidFill>
                </a:rPr>
                <a:t>Shape</a:t>
              </a:r>
            </a:p>
          </p:txBody>
        </p:sp>
        <p:sp>
          <p:nvSpPr>
            <p:cNvPr id="6" name="Flowchart: Process 5"/>
            <p:cNvSpPr/>
            <p:nvPr/>
          </p:nvSpPr>
          <p:spPr>
            <a:xfrm>
              <a:off x="6092889" y="4278087"/>
              <a:ext cx="2828264" cy="42882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300" b="1" spc="-100" dirty="0">
                  <a:solidFill>
                    <a:schemeClr val="tx1"/>
                  </a:solidFill>
                  <a:latin typeface="Courier New" panose="02070309020205020404" pitchFamily="49" charset="0"/>
                  <a:cs typeface="Courier New" panose="02070309020205020404" pitchFamily="49" charset="0"/>
                </a:rPr>
                <a:t>+ draw()</a:t>
              </a:r>
            </a:p>
          </p:txBody>
        </p:sp>
      </p:grpSp>
      <p:grpSp>
        <p:nvGrpSpPr>
          <p:cNvPr id="7" name="Group 6"/>
          <p:cNvGrpSpPr/>
          <p:nvPr/>
        </p:nvGrpSpPr>
        <p:grpSpPr>
          <a:xfrm>
            <a:off x="219072" y="3118946"/>
            <a:ext cx="1544414" cy="809820"/>
            <a:chOff x="6092889" y="3733800"/>
            <a:chExt cx="2828265" cy="809820"/>
          </a:xfrm>
          <a:solidFill>
            <a:schemeClr val="accent6">
              <a:lumMod val="20000"/>
              <a:lumOff val="80000"/>
            </a:schemeClr>
          </a:solidFill>
        </p:grpSpPr>
        <p:sp>
          <p:nvSpPr>
            <p:cNvPr id="8" name="Flowchart: Process 7"/>
            <p:cNvSpPr/>
            <p:nvPr/>
          </p:nvSpPr>
          <p:spPr>
            <a:xfrm>
              <a:off x="6092889" y="3733800"/>
              <a:ext cx="2828265" cy="38100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800000"/>
                  </a:solidFill>
                </a:rPr>
                <a:t>Circle</a:t>
              </a:r>
            </a:p>
          </p:txBody>
        </p:sp>
        <p:sp>
          <p:nvSpPr>
            <p:cNvPr id="9" name="Flowchart: Process 8"/>
            <p:cNvSpPr/>
            <p:nvPr/>
          </p:nvSpPr>
          <p:spPr>
            <a:xfrm>
              <a:off x="6092889" y="4114800"/>
              <a:ext cx="2828264" cy="42882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300" b="1" spc="-100" dirty="0">
                  <a:solidFill>
                    <a:schemeClr val="tx1"/>
                  </a:solidFill>
                  <a:latin typeface="Courier New" panose="02070309020205020404" pitchFamily="49" charset="0"/>
                  <a:cs typeface="Courier New" panose="02070309020205020404" pitchFamily="49" charset="0"/>
                </a:rPr>
                <a:t>+ draw()</a:t>
              </a:r>
            </a:p>
          </p:txBody>
        </p:sp>
      </p:grpSp>
      <p:grpSp>
        <p:nvGrpSpPr>
          <p:cNvPr id="10" name="Group 9"/>
          <p:cNvGrpSpPr/>
          <p:nvPr/>
        </p:nvGrpSpPr>
        <p:grpSpPr>
          <a:xfrm>
            <a:off x="3733800" y="3124199"/>
            <a:ext cx="1600200" cy="809820"/>
            <a:chOff x="6092889" y="3733800"/>
            <a:chExt cx="2828265" cy="809820"/>
          </a:xfrm>
          <a:solidFill>
            <a:schemeClr val="accent6">
              <a:lumMod val="20000"/>
              <a:lumOff val="80000"/>
            </a:schemeClr>
          </a:solidFill>
        </p:grpSpPr>
        <p:sp>
          <p:nvSpPr>
            <p:cNvPr id="11" name="Flowchart: Process 10"/>
            <p:cNvSpPr/>
            <p:nvPr/>
          </p:nvSpPr>
          <p:spPr>
            <a:xfrm>
              <a:off x="6092889" y="3733800"/>
              <a:ext cx="2828265" cy="38100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800000"/>
                  </a:solidFill>
                </a:rPr>
                <a:t>Rectangle</a:t>
              </a:r>
            </a:p>
          </p:txBody>
        </p:sp>
        <p:sp>
          <p:nvSpPr>
            <p:cNvPr id="12" name="Flowchart: Process 11"/>
            <p:cNvSpPr/>
            <p:nvPr/>
          </p:nvSpPr>
          <p:spPr>
            <a:xfrm>
              <a:off x="6092889" y="4114800"/>
              <a:ext cx="2828264" cy="42882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300" b="1" spc="-100" dirty="0">
                  <a:solidFill>
                    <a:schemeClr val="tx1"/>
                  </a:solidFill>
                  <a:latin typeface="Courier New" panose="02070309020205020404" pitchFamily="49" charset="0"/>
                  <a:cs typeface="Courier New" panose="02070309020205020404" pitchFamily="49" charset="0"/>
                </a:rPr>
                <a:t>+ draw()</a:t>
              </a:r>
            </a:p>
          </p:txBody>
        </p:sp>
      </p:grpSp>
      <p:sp>
        <p:nvSpPr>
          <p:cNvPr id="13" name="Isosceles Triangle 12"/>
          <p:cNvSpPr/>
          <p:nvPr/>
        </p:nvSpPr>
        <p:spPr>
          <a:xfrm>
            <a:off x="2609849" y="2305050"/>
            <a:ext cx="228600" cy="233264"/>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H="1">
            <a:off x="2728426" y="2530150"/>
            <a:ext cx="14774" cy="376336"/>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6" name="Elbow Connector 15"/>
          <p:cNvCxnSpPr>
            <a:stCxn id="8" idx="0"/>
            <a:endCxn id="11" idx="0"/>
          </p:cNvCxnSpPr>
          <p:nvPr/>
        </p:nvCxnSpPr>
        <p:spPr>
          <a:xfrm rot="16200000" flipH="1">
            <a:off x="2759962" y="1350262"/>
            <a:ext cx="5253" cy="3542621"/>
          </a:xfrm>
          <a:prstGeom prst="bentConnector3">
            <a:avLst>
              <a:gd name="adj1" fmla="val -4351799"/>
            </a:avLst>
          </a:prstGeom>
          <a:ln w="12700"/>
        </p:spPr>
        <p:style>
          <a:lnRef idx="1">
            <a:schemeClr val="dk1"/>
          </a:lnRef>
          <a:fillRef idx="0">
            <a:schemeClr val="dk1"/>
          </a:fillRef>
          <a:effectRef idx="0">
            <a:schemeClr val="dk1"/>
          </a:effectRef>
          <a:fontRef idx="minor">
            <a:schemeClr val="tx1"/>
          </a:fontRef>
        </p:style>
      </p:cxnSp>
      <p:grpSp>
        <p:nvGrpSpPr>
          <p:cNvPr id="60" name="Group 59"/>
          <p:cNvGrpSpPr/>
          <p:nvPr/>
        </p:nvGrpSpPr>
        <p:grpSpPr>
          <a:xfrm>
            <a:off x="6562724" y="3178369"/>
            <a:ext cx="2276476" cy="579664"/>
            <a:chOff x="6092889" y="3733800"/>
            <a:chExt cx="2828265" cy="809820"/>
          </a:xfrm>
          <a:solidFill>
            <a:schemeClr val="accent6">
              <a:lumMod val="20000"/>
              <a:lumOff val="80000"/>
            </a:schemeClr>
          </a:solidFill>
        </p:grpSpPr>
        <p:sp>
          <p:nvSpPr>
            <p:cNvPr id="61" name="Flowchart: Process 60"/>
            <p:cNvSpPr/>
            <p:nvPr/>
          </p:nvSpPr>
          <p:spPr>
            <a:xfrm>
              <a:off x="6092889" y="3733800"/>
              <a:ext cx="2828265" cy="380999"/>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err="1">
                  <a:solidFill>
                    <a:srgbClr val="800000"/>
                  </a:solidFill>
                </a:rPr>
                <a:t>ShapeFactory</a:t>
              </a:r>
              <a:endParaRPr lang="en-US" b="1" dirty="0">
                <a:solidFill>
                  <a:srgbClr val="800000"/>
                </a:solidFill>
              </a:endParaRPr>
            </a:p>
          </p:txBody>
        </p:sp>
        <p:sp>
          <p:nvSpPr>
            <p:cNvPr id="62" name="Flowchart: Process 61"/>
            <p:cNvSpPr/>
            <p:nvPr/>
          </p:nvSpPr>
          <p:spPr>
            <a:xfrm>
              <a:off x="6092889" y="4114800"/>
              <a:ext cx="2828264" cy="42882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300" b="1" spc="-100" dirty="0">
                  <a:solidFill>
                    <a:schemeClr val="tx1"/>
                  </a:solidFill>
                  <a:latin typeface="Courier New" panose="02070309020205020404" pitchFamily="49" charset="0"/>
                  <a:cs typeface="Courier New" panose="02070309020205020404" pitchFamily="49" charset="0"/>
                </a:rPr>
                <a:t>+</a:t>
              </a:r>
              <a:r>
                <a:rPr lang="en-US" sz="1300" b="1" spc="-100" dirty="0" err="1">
                  <a:solidFill>
                    <a:schemeClr val="tx1"/>
                  </a:solidFill>
                  <a:latin typeface="Courier New" panose="02070309020205020404" pitchFamily="49" charset="0"/>
                  <a:cs typeface="Courier New" panose="02070309020205020404" pitchFamily="49" charset="0"/>
                </a:rPr>
                <a:t>drawShape</a:t>
              </a:r>
              <a:r>
                <a:rPr lang="en-US" sz="1300" b="1" spc="-100" dirty="0">
                  <a:solidFill>
                    <a:schemeClr val="tx1"/>
                  </a:solidFill>
                  <a:latin typeface="Courier New" panose="02070309020205020404" pitchFamily="49" charset="0"/>
                  <a:cs typeface="Courier New" panose="02070309020205020404" pitchFamily="49" charset="0"/>
                </a:rPr>
                <a:t>(type):Shape</a:t>
              </a:r>
            </a:p>
          </p:txBody>
        </p:sp>
      </p:grpSp>
      <p:sp>
        <p:nvSpPr>
          <p:cNvPr id="75" name="Flowchart: Process 74"/>
          <p:cNvSpPr/>
          <p:nvPr/>
        </p:nvSpPr>
        <p:spPr>
          <a:xfrm>
            <a:off x="6900861" y="1247903"/>
            <a:ext cx="1600200" cy="283295"/>
          </a:xfrm>
          <a:prstGeom prst="flowChartProcess">
            <a:avLst/>
          </a:prstGeom>
          <a:solidFill>
            <a:schemeClr val="accent6">
              <a:lumMod val="20000"/>
              <a:lumOff val="80000"/>
            </a:schemeClr>
          </a:solid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800000"/>
                </a:solidFill>
              </a:rPr>
              <a:t>Client</a:t>
            </a:r>
          </a:p>
        </p:txBody>
      </p:sp>
      <p:grpSp>
        <p:nvGrpSpPr>
          <p:cNvPr id="47" name="Group 46"/>
          <p:cNvGrpSpPr/>
          <p:nvPr/>
        </p:nvGrpSpPr>
        <p:grpSpPr>
          <a:xfrm>
            <a:off x="1960785" y="3152579"/>
            <a:ext cx="1544414" cy="809820"/>
            <a:chOff x="6092889" y="3733800"/>
            <a:chExt cx="2828265" cy="809820"/>
          </a:xfrm>
          <a:solidFill>
            <a:schemeClr val="accent6">
              <a:lumMod val="20000"/>
              <a:lumOff val="80000"/>
            </a:schemeClr>
          </a:solidFill>
        </p:grpSpPr>
        <p:sp>
          <p:nvSpPr>
            <p:cNvPr id="48" name="Flowchart: Process 47"/>
            <p:cNvSpPr/>
            <p:nvPr/>
          </p:nvSpPr>
          <p:spPr>
            <a:xfrm>
              <a:off x="6092889" y="3733800"/>
              <a:ext cx="2828265" cy="38100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800000"/>
                  </a:solidFill>
                </a:rPr>
                <a:t>Square</a:t>
              </a:r>
            </a:p>
          </p:txBody>
        </p:sp>
        <p:sp>
          <p:nvSpPr>
            <p:cNvPr id="49" name="Flowchart: Process 48"/>
            <p:cNvSpPr/>
            <p:nvPr/>
          </p:nvSpPr>
          <p:spPr>
            <a:xfrm>
              <a:off x="6092889" y="4114800"/>
              <a:ext cx="2828264" cy="42882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300" b="1" spc="-100" dirty="0">
                  <a:solidFill>
                    <a:schemeClr val="tx1"/>
                  </a:solidFill>
                  <a:latin typeface="Courier New" panose="02070309020205020404" pitchFamily="49" charset="0"/>
                  <a:cs typeface="Courier New" panose="02070309020205020404" pitchFamily="49" charset="0"/>
                </a:rPr>
                <a:t>+ draw()</a:t>
              </a:r>
            </a:p>
          </p:txBody>
        </p:sp>
      </p:grpSp>
      <p:cxnSp>
        <p:nvCxnSpPr>
          <p:cNvPr id="15" name="Straight Connector 14"/>
          <p:cNvCxnSpPr>
            <a:stCxn id="48" idx="0"/>
          </p:cNvCxnSpPr>
          <p:nvPr/>
        </p:nvCxnSpPr>
        <p:spPr>
          <a:xfrm flipH="1" flipV="1">
            <a:off x="2728425" y="2882770"/>
            <a:ext cx="4567" cy="269809"/>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Arrow Connector 31"/>
          <p:cNvCxnSpPr>
            <a:stCxn id="75" idx="2"/>
            <a:endCxn id="61" idx="0"/>
          </p:cNvCxnSpPr>
          <p:nvPr/>
        </p:nvCxnSpPr>
        <p:spPr>
          <a:xfrm>
            <a:off x="7700961" y="1531198"/>
            <a:ext cx="1" cy="164717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6" name="Elbow Connector 55"/>
          <p:cNvCxnSpPr>
            <a:stCxn id="62" idx="2"/>
            <a:endCxn id="12" idx="2"/>
          </p:cNvCxnSpPr>
          <p:nvPr/>
        </p:nvCxnSpPr>
        <p:spPr>
          <a:xfrm rot="5400000">
            <a:off x="6029438" y="2262495"/>
            <a:ext cx="175986" cy="3167062"/>
          </a:xfrm>
          <a:prstGeom prst="bentConnector3">
            <a:avLst>
              <a:gd name="adj1" fmla="val 182180"/>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59" name="Elbow Connector 58"/>
          <p:cNvCxnSpPr>
            <a:endCxn id="49" idx="2"/>
          </p:cNvCxnSpPr>
          <p:nvPr/>
        </p:nvCxnSpPr>
        <p:spPr>
          <a:xfrm rot="10800000" flipV="1">
            <a:off x="2732992" y="3767275"/>
            <a:ext cx="4925108" cy="195124"/>
          </a:xfrm>
          <a:prstGeom prst="bentConnector4">
            <a:avLst>
              <a:gd name="adj1" fmla="val -844"/>
              <a:gd name="adj2" fmla="val 245847"/>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72" name="Elbow Connector 71"/>
          <p:cNvCxnSpPr>
            <a:stCxn id="62" idx="2"/>
            <a:endCxn id="9" idx="2"/>
          </p:cNvCxnSpPr>
          <p:nvPr/>
        </p:nvCxnSpPr>
        <p:spPr>
          <a:xfrm rot="5400000">
            <a:off x="4260755" y="488558"/>
            <a:ext cx="170733" cy="6709683"/>
          </a:xfrm>
          <a:prstGeom prst="bentConnector3">
            <a:avLst>
              <a:gd name="adj1" fmla="val 370519"/>
            </a:avLst>
          </a:prstGeom>
          <a:ln w="1905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3043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457200" y="228600"/>
            <a:ext cx="6451510" cy="313932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Arial Unicode MS" pitchFamily="34" charset="-128"/>
                <a:cs typeface="Arial" pitchFamily="34" charset="0"/>
              </a:rPr>
              <a:t>public interface Shape { </a:t>
            </a:r>
          </a:p>
          <a:p>
            <a:pPr marL="0" marR="0" lvl="0" indent="0" algn="l" defTabSz="914400" rtl="0" eaLnBrk="1" fontAlgn="base" latinLnBrk="0" hangingPunct="1">
              <a:lnSpc>
                <a:spcPct val="100000"/>
              </a:lnSpc>
              <a:spcBef>
                <a:spcPct val="0"/>
              </a:spcBef>
              <a:spcAft>
                <a:spcPct val="0"/>
              </a:spcAft>
              <a:buClrTx/>
              <a:buSzTx/>
              <a:buFontTx/>
              <a:buNone/>
              <a:tabLst/>
            </a:pPr>
            <a:r>
              <a:rPr lang="en-US" dirty="0">
                <a:latin typeface="Arial Unicode MS" pitchFamily="34" charset="-128"/>
                <a:cs typeface="Arial" pitchFamily="34" charset="0"/>
              </a:rPr>
              <a:t>       </a:t>
            </a:r>
            <a:r>
              <a:rPr kumimoji="0" lang="en-US" b="0" i="0" u="none" strike="noStrike" cap="none" normalizeH="0" baseline="0" dirty="0">
                <a:ln>
                  <a:noFill/>
                </a:ln>
                <a:solidFill>
                  <a:schemeClr val="tx1"/>
                </a:solidFill>
                <a:effectLst/>
                <a:latin typeface="Arial Unicode MS" pitchFamily="34" charset="-128"/>
                <a:cs typeface="Arial" pitchFamily="34" charset="0"/>
              </a:rPr>
              <a:t>void draw();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Arial Unicode MS" pitchFamily="34" charset="-128"/>
                <a:cs typeface="Arial" pitchFamily="34" charset="0"/>
              </a:rPr>
              <a:t>}</a:t>
            </a:r>
            <a:r>
              <a:rPr kumimoji="0" lang="en-US" b="0" i="0" u="none" strike="noStrike" cap="none" normalizeH="0" baseline="0" dirty="0">
                <a:ln>
                  <a:noFill/>
                </a:ln>
                <a:solidFill>
                  <a:schemeClr val="tx1"/>
                </a:solidFill>
                <a:effectLst/>
                <a:latin typeface="Arial" pitchFamily="34" charset="0"/>
                <a:cs typeface="Arial" pitchFamily="34" charset="0"/>
              </a:rPr>
              <a:t> </a:t>
            </a:r>
          </a:p>
          <a:p>
            <a:pPr lvl="0" fontAlgn="base">
              <a:spcBef>
                <a:spcPct val="0"/>
              </a:spcBef>
              <a:spcAft>
                <a:spcPct val="0"/>
              </a:spcAft>
            </a:pPr>
            <a:r>
              <a:rPr lang="en-US" dirty="0"/>
              <a:t>public class </a:t>
            </a:r>
            <a:r>
              <a:rPr lang="en-US" dirty="0">
                <a:solidFill>
                  <a:srgbClr val="FF0000"/>
                </a:solidFill>
              </a:rPr>
              <a:t>Rectangle</a:t>
            </a:r>
            <a:r>
              <a:rPr lang="en-US" dirty="0"/>
              <a:t> implements Shape {</a:t>
            </a:r>
          </a:p>
          <a:p>
            <a:pPr lvl="0" fontAlgn="base">
              <a:spcBef>
                <a:spcPct val="0"/>
              </a:spcBef>
              <a:spcAft>
                <a:spcPct val="0"/>
              </a:spcAft>
            </a:pPr>
            <a:r>
              <a:rPr lang="en-US" dirty="0"/>
              <a:t>       @Override</a:t>
            </a:r>
          </a:p>
          <a:p>
            <a:pPr lvl="0" fontAlgn="base">
              <a:spcBef>
                <a:spcPct val="0"/>
              </a:spcBef>
              <a:spcAft>
                <a:spcPct val="0"/>
              </a:spcAft>
            </a:pPr>
            <a:r>
              <a:rPr lang="en-US" dirty="0"/>
              <a:t>        public void draw() {</a:t>
            </a:r>
          </a:p>
          <a:p>
            <a:pPr lvl="0" fontAlgn="base">
              <a:spcBef>
                <a:spcPct val="0"/>
              </a:spcBef>
              <a:spcAft>
                <a:spcPct val="0"/>
              </a:spcAft>
            </a:pPr>
            <a:r>
              <a:rPr lang="en-US" dirty="0"/>
              <a:t>	 </a:t>
            </a:r>
            <a:r>
              <a:rPr lang="en-US" dirty="0" err="1"/>
              <a:t>System.out.println</a:t>
            </a:r>
            <a:r>
              <a:rPr lang="en-US" dirty="0"/>
              <a:t>("Inside Rectangle::draw() method."); </a:t>
            </a:r>
          </a:p>
          <a:p>
            <a:pPr lvl="0" fontAlgn="base">
              <a:spcBef>
                <a:spcPct val="0"/>
              </a:spcBef>
              <a:spcAft>
                <a:spcPct val="0"/>
              </a:spcAft>
            </a:pPr>
            <a:r>
              <a:rPr lang="en-US" dirty="0"/>
              <a:t>	}</a:t>
            </a:r>
          </a:p>
          <a:p>
            <a:pPr lvl="0" fontAlgn="base">
              <a:spcBef>
                <a:spcPct val="0"/>
              </a:spcBef>
              <a:spcAft>
                <a:spcPct val="0"/>
              </a:spcAft>
            </a:pPr>
            <a:r>
              <a:rPr lang="en-US" dirty="0"/>
              <a:t> }</a:t>
            </a:r>
          </a:p>
          <a:p>
            <a:pPr lvl="0" fontAlgn="base">
              <a:spcBef>
                <a:spcPct val="0"/>
              </a:spcBef>
              <a:spcAft>
                <a:spcPct val="0"/>
              </a:spcAft>
            </a:pPr>
            <a:r>
              <a:rPr kumimoji="0" lang="en-US" b="0" i="0" u="none" strike="noStrike" cap="none" normalizeH="0" baseline="0" dirty="0">
                <a:ln>
                  <a:noFill/>
                </a:ln>
                <a:solidFill>
                  <a:schemeClr val="tx1"/>
                </a:solidFill>
                <a:effectLst/>
                <a:latin typeface="Arial" pitchFamily="34" charset="0"/>
                <a:cs typeface="Arial" pitchFamily="34" charset="0"/>
              </a:rPr>
              <a:t>Similar</a:t>
            </a:r>
            <a:r>
              <a:rPr kumimoji="0" lang="en-US" b="0" i="0" u="none" strike="noStrike" cap="none" normalizeH="0" dirty="0">
                <a:ln>
                  <a:noFill/>
                </a:ln>
                <a:solidFill>
                  <a:schemeClr val="tx1"/>
                </a:solidFill>
                <a:effectLst/>
                <a:latin typeface="Arial" pitchFamily="34" charset="0"/>
                <a:cs typeface="Arial" pitchFamily="34" charset="0"/>
              </a:rPr>
              <a:t> implementation</a:t>
            </a:r>
            <a:r>
              <a:rPr kumimoji="0" lang="en-US" b="0" i="0" u="none" strike="noStrike" cap="none" normalizeH="0" baseline="0" dirty="0">
                <a:ln>
                  <a:noFill/>
                </a:ln>
                <a:solidFill>
                  <a:schemeClr val="tx1"/>
                </a:solidFill>
                <a:effectLst/>
                <a:latin typeface="Arial" pitchFamily="34" charset="0"/>
                <a:cs typeface="Arial" pitchFamily="34" charset="0"/>
              </a:rPr>
              <a:t> for </a:t>
            </a:r>
            <a:r>
              <a:rPr kumimoji="0" lang="en-US" b="0" i="0" u="none" strike="noStrike" cap="none" normalizeH="0" baseline="0" dirty="0">
                <a:ln>
                  <a:noFill/>
                </a:ln>
                <a:solidFill>
                  <a:srgbClr val="FF0000"/>
                </a:solidFill>
                <a:effectLst/>
                <a:latin typeface="Arial" pitchFamily="34" charset="0"/>
                <a:cs typeface="Arial" pitchFamily="34" charset="0"/>
              </a:rPr>
              <a:t>Square</a:t>
            </a:r>
            <a:r>
              <a:rPr kumimoji="0" lang="en-US" b="0" i="0" u="none" strike="noStrike" cap="none" normalizeH="0" baseline="0" dirty="0">
                <a:ln>
                  <a:noFill/>
                </a:ln>
                <a:solidFill>
                  <a:schemeClr val="tx1"/>
                </a:solidFill>
                <a:effectLst/>
                <a:latin typeface="Arial" pitchFamily="34" charset="0"/>
                <a:cs typeface="Arial" pitchFamily="34" charset="0"/>
              </a:rPr>
              <a:t> and </a:t>
            </a:r>
            <a:r>
              <a:rPr kumimoji="0" lang="en-US" b="0" i="0" u="none" strike="noStrike" cap="none" normalizeH="0" baseline="0" dirty="0">
                <a:ln>
                  <a:noFill/>
                </a:ln>
                <a:solidFill>
                  <a:srgbClr val="FF0000"/>
                </a:solidFill>
                <a:effectLst/>
                <a:latin typeface="Arial" pitchFamily="34" charset="0"/>
                <a:cs typeface="Arial" pitchFamily="34" charset="0"/>
              </a:rPr>
              <a:t>Circle</a:t>
            </a:r>
          </a:p>
          <a:p>
            <a:pPr lvl="0" fontAlgn="base">
              <a:spcBef>
                <a:spcPct val="0"/>
              </a:spcBef>
              <a:spcAft>
                <a:spcPct val="0"/>
              </a:spcAft>
            </a:pPr>
            <a:endParaRPr kumimoji="0" lang="en-US" b="0" i="0" u="none" strike="noStrike" cap="none" normalizeH="0" baseline="0" dirty="0">
              <a:ln>
                <a:noFill/>
              </a:ln>
              <a:solidFill>
                <a:srgbClr val="FF0000"/>
              </a:solidFill>
              <a:effectLst/>
              <a:latin typeface="Arial" pitchFamily="34" charset="0"/>
              <a:cs typeface="Arial" pitchFamily="34" charset="0"/>
            </a:endParaRPr>
          </a:p>
        </p:txBody>
      </p:sp>
      <p:pic>
        <p:nvPicPr>
          <p:cNvPr id="1026" name="Picture 2"/>
          <p:cNvPicPr>
            <a:picLocks noChangeAspect="1" noChangeArrowheads="1"/>
          </p:cNvPicPr>
          <p:nvPr/>
        </p:nvPicPr>
        <p:blipFill>
          <a:blip r:embed="rId2"/>
          <a:srcRect/>
          <a:stretch>
            <a:fillRect/>
          </a:stretch>
        </p:blipFill>
        <p:spPr bwMode="auto">
          <a:xfrm>
            <a:off x="76201" y="3429000"/>
            <a:ext cx="4267199" cy="31527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343400" y="3505200"/>
            <a:ext cx="4800600" cy="2973079"/>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2033"/>
            <a:ext cx="7886700" cy="502037"/>
          </a:xfrm>
        </p:spPr>
        <p:txBody>
          <a:bodyPr>
            <a:normAutofit fontScale="90000"/>
          </a:bodyPr>
          <a:lstStyle/>
          <a:p>
            <a:r>
              <a:rPr lang="en-US" dirty="0"/>
              <a:t>Example: Kiosk</a:t>
            </a:r>
          </a:p>
        </p:txBody>
      </p:sp>
      <p:grpSp>
        <p:nvGrpSpPr>
          <p:cNvPr id="4" name="Group 3"/>
          <p:cNvGrpSpPr/>
          <p:nvPr/>
        </p:nvGrpSpPr>
        <p:grpSpPr>
          <a:xfrm>
            <a:off x="2022424" y="1316162"/>
            <a:ext cx="2095500" cy="973107"/>
            <a:chOff x="6092889" y="3733800"/>
            <a:chExt cx="2828265" cy="973107"/>
          </a:xfrm>
          <a:solidFill>
            <a:schemeClr val="accent6">
              <a:lumMod val="20000"/>
              <a:lumOff val="80000"/>
            </a:schemeClr>
          </a:solidFill>
        </p:grpSpPr>
        <p:sp>
          <p:nvSpPr>
            <p:cNvPr id="5" name="Flowchart: Process 4"/>
            <p:cNvSpPr/>
            <p:nvPr/>
          </p:nvSpPr>
          <p:spPr>
            <a:xfrm>
              <a:off x="6092889" y="3733800"/>
              <a:ext cx="2828265" cy="544286"/>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800000"/>
                  </a:solidFill>
                </a:rPr>
                <a:t>&lt;&lt;interface&gt;&gt;</a:t>
              </a:r>
            </a:p>
            <a:p>
              <a:pPr algn="ctr"/>
              <a:r>
                <a:rPr lang="en-US" b="1" dirty="0" err="1">
                  <a:solidFill>
                    <a:srgbClr val="800000"/>
                  </a:solidFill>
                </a:rPr>
                <a:t>PaymentProcessor</a:t>
              </a:r>
              <a:endParaRPr lang="en-US" b="1" dirty="0">
                <a:solidFill>
                  <a:srgbClr val="800000"/>
                </a:solidFill>
              </a:endParaRPr>
            </a:p>
          </p:txBody>
        </p:sp>
        <p:sp>
          <p:nvSpPr>
            <p:cNvPr id="6" name="Flowchart: Process 5"/>
            <p:cNvSpPr/>
            <p:nvPr/>
          </p:nvSpPr>
          <p:spPr>
            <a:xfrm>
              <a:off x="6092889" y="4278087"/>
              <a:ext cx="2828264" cy="42882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300" b="1" spc="-100" dirty="0">
                  <a:solidFill>
                    <a:schemeClr val="tx1"/>
                  </a:solidFill>
                  <a:latin typeface="Courier New" panose="02070309020205020404" pitchFamily="49" charset="0"/>
                  <a:cs typeface="Courier New" panose="02070309020205020404" pitchFamily="49" charset="0"/>
                </a:rPr>
                <a:t>+ </a:t>
              </a:r>
              <a:r>
                <a:rPr lang="en-US" sz="1300" b="1" spc="-100" dirty="0" err="1">
                  <a:solidFill>
                    <a:schemeClr val="tx1"/>
                  </a:solidFill>
                  <a:latin typeface="Courier New" panose="02070309020205020404" pitchFamily="49" charset="0"/>
                  <a:cs typeface="Courier New" panose="02070309020205020404" pitchFamily="49" charset="0"/>
                </a:rPr>
                <a:t>processPayment</a:t>
              </a:r>
              <a:r>
                <a:rPr lang="en-US" sz="1300" b="1" spc="-100" dirty="0">
                  <a:solidFill>
                    <a:schemeClr val="tx1"/>
                  </a:solidFill>
                  <a:latin typeface="Courier New" panose="02070309020205020404" pitchFamily="49" charset="0"/>
                  <a:cs typeface="Courier New" panose="02070309020205020404" pitchFamily="49" charset="0"/>
                </a:rPr>
                <a:t>()</a:t>
              </a:r>
            </a:p>
          </p:txBody>
        </p:sp>
      </p:grpSp>
      <p:grpSp>
        <p:nvGrpSpPr>
          <p:cNvPr id="7" name="Group 6"/>
          <p:cNvGrpSpPr/>
          <p:nvPr/>
        </p:nvGrpSpPr>
        <p:grpSpPr>
          <a:xfrm>
            <a:off x="44997" y="3158799"/>
            <a:ext cx="1763486" cy="809820"/>
            <a:chOff x="6092889" y="3733800"/>
            <a:chExt cx="2828265" cy="809820"/>
          </a:xfrm>
          <a:solidFill>
            <a:schemeClr val="accent6">
              <a:lumMod val="20000"/>
              <a:lumOff val="80000"/>
            </a:schemeClr>
          </a:solidFill>
        </p:grpSpPr>
        <p:sp>
          <p:nvSpPr>
            <p:cNvPr id="8" name="Flowchart: Process 7"/>
            <p:cNvSpPr/>
            <p:nvPr/>
          </p:nvSpPr>
          <p:spPr>
            <a:xfrm>
              <a:off x="6092889" y="3733800"/>
              <a:ext cx="2828265" cy="38100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800000"/>
                  </a:solidFill>
                </a:rPr>
                <a:t>Cash</a:t>
              </a:r>
            </a:p>
          </p:txBody>
        </p:sp>
        <p:sp>
          <p:nvSpPr>
            <p:cNvPr id="9" name="Flowchart: Process 8"/>
            <p:cNvSpPr/>
            <p:nvPr/>
          </p:nvSpPr>
          <p:spPr>
            <a:xfrm>
              <a:off x="6092889" y="4114800"/>
              <a:ext cx="2828264" cy="42882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300" b="1" spc="-100" dirty="0">
                  <a:solidFill>
                    <a:schemeClr val="tx1"/>
                  </a:solidFill>
                  <a:latin typeface="Courier New" panose="02070309020205020404" pitchFamily="49" charset="0"/>
                  <a:cs typeface="Courier New" panose="02070309020205020404" pitchFamily="49" charset="0"/>
                </a:rPr>
                <a:t>+ </a:t>
              </a:r>
              <a:r>
                <a:rPr lang="en-US" sz="1300" b="1" spc="-100" dirty="0" err="1">
                  <a:solidFill>
                    <a:schemeClr val="tx1"/>
                  </a:solidFill>
                  <a:latin typeface="Courier New" panose="02070309020205020404" pitchFamily="49" charset="0"/>
                  <a:cs typeface="Courier New" panose="02070309020205020404" pitchFamily="49" charset="0"/>
                </a:rPr>
                <a:t>prcessPayment</a:t>
              </a:r>
              <a:r>
                <a:rPr lang="en-US" sz="1300" b="1" spc="-100" dirty="0">
                  <a:solidFill>
                    <a:schemeClr val="tx1"/>
                  </a:solidFill>
                  <a:latin typeface="Courier New" panose="02070309020205020404" pitchFamily="49" charset="0"/>
                  <a:cs typeface="Courier New" panose="02070309020205020404" pitchFamily="49" charset="0"/>
                </a:rPr>
                <a:t>()</a:t>
              </a:r>
            </a:p>
          </p:txBody>
        </p:sp>
      </p:grpSp>
      <p:grpSp>
        <p:nvGrpSpPr>
          <p:cNvPr id="10" name="Group 9"/>
          <p:cNvGrpSpPr/>
          <p:nvPr/>
        </p:nvGrpSpPr>
        <p:grpSpPr>
          <a:xfrm>
            <a:off x="3945874" y="3151544"/>
            <a:ext cx="1690686" cy="809820"/>
            <a:chOff x="6092889" y="3733800"/>
            <a:chExt cx="2828265" cy="809820"/>
          </a:xfrm>
          <a:solidFill>
            <a:schemeClr val="accent6">
              <a:lumMod val="20000"/>
              <a:lumOff val="80000"/>
            </a:schemeClr>
          </a:solidFill>
        </p:grpSpPr>
        <p:sp>
          <p:nvSpPr>
            <p:cNvPr id="11" name="Flowchart: Process 10"/>
            <p:cNvSpPr/>
            <p:nvPr/>
          </p:nvSpPr>
          <p:spPr>
            <a:xfrm>
              <a:off x="6092889" y="3733800"/>
              <a:ext cx="2828265" cy="38100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800000"/>
                  </a:solidFill>
                </a:rPr>
                <a:t>Coupon</a:t>
              </a:r>
            </a:p>
          </p:txBody>
        </p:sp>
        <p:sp>
          <p:nvSpPr>
            <p:cNvPr id="12" name="Flowchart: Process 11"/>
            <p:cNvSpPr/>
            <p:nvPr/>
          </p:nvSpPr>
          <p:spPr>
            <a:xfrm>
              <a:off x="6092889" y="4114800"/>
              <a:ext cx="2828264" cy="42882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300" b="1" spc="-100" dirty="0">
                  <a:solidFill>
                    <a:schemeClr val="tx1"/>
                  </a:solidFill>
                  <a:latin typeface="Courier New" panose="02070309020205020404" pitchFamily="49" charset="0"/>
                  <a:cs typeface="Courier New" panose="02070309020205020404" pitchFamily="49" charset="0"/>
                </a:rPr>
                <a:t>+ </a:t>
              </a:r>
              <a:r>
                <a:rPr lang="en-US" sz="1300" b="1" spc="-100" dirty="0" err="1">
                  <a:solidFill>
                    <a:schemeClr val="tx1"/>
                  </a:solidFill>
                  <a:latin typeface="Courier New" panose="02070309020205020404" pitchFamily="49" charset="0"/>
                  <a:cs typeface="Courier New" panose="02070309020205020404" pitchFamily="49" charset="0"/>
                </a:rPr>
                <a:t>prcessPayment</a:t>
              </a:r>
              <a:r>
                <a:rPr lang="en-US" sz="1300" b="1" spc="-100" dirty="0">
                  <a:solidFill>
                    <a:schemeClr val="tx1"/>
                  </a:solidFill>
                  <a:latin typeface="Courier New" panose="02070309020205020404" pitchFamily="49" charset="0"/>
                  <a:cs typeface="Courier New" panose="02070309020205020404" pitchFamily="49" charset="0"/>
                </a:rPr>
                <a:t>()</a:t>
              </a:r>
            </a:p>
          </p:txBody>
        </p:sp>
      </p:grpSp>
      <p:sp>
        <p:nvSpPr>
          <p:cNvPr id="13" name="Isosceles Triangle 12"/>
          <p:cNvSpPr/>
          <p:nvPr/>
        </p:nvSpPr>
        <p:spPr>
          <a:xfrm>
            <a:off x="2743200" y="2305050"/>
            <a:ext cx="228600" cy="233264"/>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H="1">
            <a:off x="2861777" y="2530150"/>
            <a:ext cx="14774" cy="376336"/>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6" name="Elbow Connector 15"/>
          <p:cNvCxnSpPr>
            <a:stCxn id="8" idx="0"/>
            <a:endCxn id="11" idx="0"/>
          </p:cNvCxnSpPr>
          <p:nvPr/>
        </p:nvCxnSpPr>
        <p:spPr>
          <a:xfrm rot="5400000" flipH="1" flipV="1">
            <a:off x="2855351" y="1222934"/>
            <a:ext cx="7255" cy="3864477"/>
          </a:xfrm>
          <a:prstGeom prst="bentConnector3">
            <a:avLst>
              <a:gd name="adj1" fmla="val 3250930"/>
            </a:avLst>
          </a:prstGeom>
          <a:ln w="12700"/>
        </p:spPr>
        <p:style>
          <a:lnRef idx="1">
            <a:schemeClr val="dk1"/>
          </a:lnRef>
          <a:fillRef idx="0">
            <a:schemeClr val="dk1"/>
          </a:fillRef>
          <a:effectRef idx="0">
            <a:schemeClr val="dk1"/>
          </a:effectRef>
          <a:fontRef idx="minor">
            <a:schemeClr val="tx1"/>
          </a:fontRef>
        </p:style>
      </p:cxnSp>
      <p:grpSp>
        <p:nvGrpSpPr>
          <p:cNvPr id="60" name="Group 59"/>
          <p:cNvGrpSpPr/>
          <p:nvPr/>
        </p:nvGrpSpPr>
        <p:grpSpPr>
          <a:xfrm>
            <a:off x="6549409" y="2853779"/>
            <a:ext cx="2276476" cy="917128"/>
            <a:chOff x="6092889" y="3733800"/>
            <a:chExt cx="2828265" cy="872187"/>
          </a:xfrm>
          <a:solidFill>
            <a:schemeClr val="accent6">
              <a:lumMod val="20000"/>
              <a:lumOff val="80000"/>
            </a:schemeClr>
          </a:solidFill>
        </p:grpSpPr>
        <p:sp>
          <p:nvSpPr>
            <p:cNvPr id="61" name="Flowchart: Process 60"/>
            <p:cNvSpPr/>
            <p:nvPr/>
          </p:nvSpPr>
          <p:spPr>
            <a:xfrm>
              <a:off x="6092889" y="3733800"/>
              <a:ext cx="2828265" cy="380999"/>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err="1">
                  <a:solidFill>
                    <a:srgbClr val="800000"/>
                  </a:solidFill>
                </a:rPr>
                <a:t>GetPayment</a:t>
              </a:r>
              <a:endParaRPr lang="en-US" b="1" dirty="0">
                <a:solidFill>
                  <a:srgbClr val="800000"/>
                </a:solidFill>
              </a:endParaRPr>
            </a:p>
          </p:txBody>
        </p:sp>
        <p:sp>
          <p:nvSpPr>
            <p:cNvPr id="62" name="Flowchart: Process 61"/>
            <p:cNvSpPr/>
            <p:nvPr/>
          </p:nvSpPr>
          <p:spPr>
            <a:xfrm>
              <a:off x="6092889" y="4114800"/>
              <a:ext cx="2828264" cy="491187"/>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300" b="1" spc="-100" dirty="0">
                  <a:solidFill>
                    <a:schemeClr val="tx1"/>
                  </a:solidFill>
                  <a:latin typeface="Courier New" panose="02070309020205020404" pitchFamily="49" charset="0"/>
                  <a:cs typeface="Courier New" panose="02070309020205020404" pitchFamily="49" charset="0"/>
                </a:rPr>
                <a:t>+</a:t>
              </a:r>
              <a:r>
                <a:rPr lang="en-US" sz="1300" b="1" spc="-100" dirty="0" err="1">
                  <a:solidFill>
                    <a:schemeClr val="tx1"/>
                  </a:solidFill>
                  <a:latin typeface="Courier New" panose="02070309020205020404" pitchFamily="49" charset="0"/>
                  <a:cs typeface="Courier New" panose="02070309020205020404" pitchFamily="49" charset="0"/>
                </a:rPr>
                <a:t>getProcessor</a:t>
              </a:r>
              <a:r>
                <a:rPr lang="en-US" sz="1300" b="1" spc="-100" dirty="0">
                  <a:solidFill>
                    <a:schemeClr val="tx1"/>
                  </a:solidFill>
                  <a:latin typeface="Courier New" panose="02070309020205020404" pitchFamily="49" charset="0"/>
                  <a:cs typeface="Courier New" panose="02070309020205020404" pitchFamily="49" charset="0"/>
                </a:rPr>
                <a:t>(type):</a:t>
              </a:r>
            </a:p>
            <a:p>
              <a:r>
                <a:rPr lang="en-US" sz="1300" b="1" spc="-100" dirty="0">
                  <a:solidFill>
                    <a:schemeClr val="tx1"/>
                  </a:solidFill>
                  <a:latin typeface="Courier New" panose="02070309020205020404" pitchFamily="49" charset="0"/>
                  <a:cs typeface="Courier New" panose="02070309020205020404" pitchFamily="49" charset="0"/>
                </a:rPr>
                <a:t>   </a:t>
              </a:r>
              <a:r>
                <a:rPr lang="en-US" sz="1300" b="1" spc="-100" dirty="0" err="1">
                  <a:solidFill>
                    <a:schemeClr val="tx1"/>
                  </a:solidFill>
                  <a:latin typeface="Courier New" panose="02070309020205020404" pitchFamily="49" charset="0"/>
                  <a:cs typeface="Courier New" panose="02070309020205020404" pitchFamily="49" charset="0"/>
                </a:rPr>
                <a:t>PaymentProcessor</a:t>
              </a:r>
              <a:endParaRPr lang="en-US" sz="1300" b="1" spc="-100" dirty="0">
                <a:solidFill>
                  <a:schemeClr val="tx1"/>
                </a:solidFill>
                <a:latin typeface="Courier New" panose="02070309020205020404" pitchFamily="49" charset="0"/>
                <a:cs typeface="Courier New" panose="02070309020205020404" pitchFamily="49" charset="0"/>
              </a:endParaRPr>
            </a:p>
          </p:txBody>
        </p:sp>
      </p:grpSp>
      <p:sp>
        <p:nvSpPr>
          <p:cNvPr id="75" name="Flowchart: Process 74"/>
          <p:cNvSpPr/>
          <p:nvPr/>
        </p:nvSpPr>
        <p:spPr>
          <a:xfrm>
            <a:off x="6900861" y="1247903"/>
            <a:ext cx="1600200" cy="283295"/>
          </a:xfrm>
          <a:prstGeom prst="flowChartProcess">
            <a:avLst/>
          </a:prstGeom>
          <a:solidFill>
            <a:schemeClr val="accent6">
              <a:lumMod val="20000"/>
              <a:lumOff val="80000"/>
            </a:schemeClr>
          </a:solid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800000"/>
                </a:solidFill>
              </a:rPr>
              <a:t>Kiosk</a:t>
            </a:r>
          </a:p>
        </p:txBody>
      </p:sp>
      <p:grpSp>
        <p:nvGrpSpPr>
          <p:cNvPr id="47" name="Group 46"/>
          <p:cNvGrpSpPr/>
          <p:nvPr/>
        </p:nvGrpSpPr>
        <p:grpSpPr>
          <a:xfrm>
            <a:off x="2022424" y="3158799"/>
            <a:ext cx="1696815" cy="809820"/>
            <a:chOff x="6092889" y="3733800"/>
            <a:chExt cx="2828265" cy="809820"/>
          </a:xfrm>
          <a:solidFill>
            <a:schemeClr val="accent6">
              <a:lumMod val="20000"/>
              <a:lumOff val="80000"/>
            </a:schemeClr>
          </a:solidFill>
        </p:grpSpPr>
        <p:sp>
          <p:nvSpPr>
            <p:cNvPr id="48" name="Flowchart: Process 47"/>
            <p:cNvSpPr/>
            <p:nvPr/>
          </p:nvSpPr>
          <p:spPr>
            <a:xfrm>
              <a:off x="6092889" y="3733800"/>
              <a:ext cx="2828265" cy="38100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err="1">
                  <a:solidFill>
                    <a:srgbClr val="800000"/>
                  </a:solidFill>
                </a:rPr>
                <a:t>CreditCard</a:t>
              </a:r>
              <a:endParaRPr lang="en-US" b="1" dirty="0">
                <a:solidFill>
                  <a:srgbClr val="800000"/>
                </a:solidFill>
              </a:endParaRPr>
            </a:p>
          </p:txBody>
        </p:sp>
        <p:sp>
          <p:nvSpPr>
            <p:cNvPr id="49" name="Flowchart: Process 48"/>
            <p:cNvSpPr/>
            <p:nvPr/>
          </p:nvSpPr>
          <p:spPr>
            <a:xfrm>
              <a:off x="6092889" y="4114800"/>
              <a:ext cx="2828264" cy="428820"/>
            </a:xfrm>
            <a:prstGeom prst="flowChartProcess">
              <a:avLst/>
            </a:prstGeom>
            <a:grpFill/>
            <a:ln w="19050"/>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300" b="1" spc="-100" dirty="0">
                  <a:solidFill>
                    <a:schemeClr val="tx1"/>
                  </a:solidFill>
                  <a:latin typeface="Courier New" panose="02070309020205020404" pitchFamily="49" charset="0"/>
                  <a:cs typeface="Courier New" panose="02070309020205020404" pitchFamily="49" charset="0"/>
                </a:rPr>
                <a:t>+ </a:t>
              </a:r>
              <a:r>
                <a:rPr lang="en-US" sz="1300" b="1" spc="-100" dirty="0" err="1">
                  <a:solidFill>
                    <a:schemeClr val="tx1"/>
                  </a:solidFill>
                  <a:latin typeface="Courier New" panose="02070309020205020404" pitchFamily="49" charset="0"/>
                  <a:cs typeface="Courier New" panose="02070309020205020404" pitchFamily="49" charset="0"/>
                </a:rPr>
                <a:t>prcessPayment</a:t>
              </a:r>
              <a:r>
                <a:rPr lang="en-US" sz="1300" b="1" spc="-100" dirty="0">
                  <a:solidFill>
                    <a:schemeClr val="tx1"/>
                  </a:solidFill>
                  <a:latin typeface="Courier New" panose="02070309020205020404" pitchFamily="49" charset="0"/>
                  <a:cs typeface="Courier New" panose="02070309020205020404" pitchFamily="49" charset="0"/>
                </a:rPr>
                <a:t>()</a:t>
              </a:r>
            </a:p>
          </p:txBody>
        </p:sp>
      </p:grpSp>
      <p:cxnSp>
        <p:nvCxnSpPr>
          <p:cNvPr id="15" name="Straight Connector 14"/>
          <p:cNvCxnSpPr>
            <a:stCxn id="48" idx="0"/>
          </p:cNvCxnSpPr>
          <p:nvPr/>
        </p:nvCxnSpPr>
        <p:spPr>
          <a:xfrm flipH="1" flipV="1">
            <a:off x="2857500" y="2919312"/>
            <a:ext cx="13332" cy="239487"/>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Arrow Connector 31"/>
          <p:cNvCxnSpPr>
            <a:stCxn id="75" idx="2"/>
            <a:endCxn id="61" idx="0"/>
          </p:cNvCxnSpPr>
          <p:nvPr/>
        </p:nvCxnSpPr>
        <p:spPr>
          <a:xfrm flipH="1">
            <a:off x="7687647" y="1531198"/>
            <a:ext cx="13314" cy="132258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6" name="Elbow Connector 55"/>
          <p:cNvCxnSpPr>
            <a:stCxn id="62" idx="2"/>
            <a:endCxn id="12" idx="2"/>
          </p:cNvCxnSpPr>
          <p:nvPr/>
        </p:nvCxnSpPr>
        <p:spPr>
          <a:xfrm rot="5400000">
            <a:off x="6144204" y="2417920"/>
            <a:ext cx="190457" cy="2896430"/>
          </a:xfrm>
          <a:prstGeom prst="bentConnector3">
            <a:avLst>
              <a:gd name="adj1" fmla="val 220027"/>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59" name="Elbow Connector 58"/>
          <p:cNvCxnSpPr>
            <a:endCxn id="49" idx="2"/>
          </p:cNvCxnSpPr>
          <p:nvPr/>
        </p:nvCxnSpPr>
        <p:spPr>
          <a:xfrm rot="10800000" flipV="1">
            <a:off x="2870832" y="3773495"/>
            <a:ext cx="4848909" cy="195124"/>
          </a:xfrm>
          <a:prstGeom prst="bentConnector4">
            <a:avLst>
              <a:gd name="adj1" fmla="val 457"/>
              <a:gd name="adj2" fmla="val 217156"/>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72" name="Elbow Connector 71"/>
          <p:cNvCxnSpPr>
            <a:stCxn id="62" idx="2"/>
            <a:endCxn id="9" idx="2"/>
          </p:cNvCxnSpPr>
          <p:nvPr/>
        </p:nvCxnSpPr>
        <p:spPr>
          <a:xfrm rot="5400000">
            <a:off x="4208338" y="489310"/>
            <a:ext cx="197712" cy="6760907"/>
          </a:xfrm>
          <a:prstGeom prst="bentConnector3">
            <a:avLst>
              <a:gd name="adj1" fmla="val 215623"/>
            </a:avLst>
          </a:prstGeom>
          <a:ln w="1905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87114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Factory</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390" t="23736" r="21374" b="10476"/>
          <a:stretch/>
        </p:blipFill>
        <p:spPr bwMode="auto">
          <a:xfrm>
            <a:off x="464330" y="1371600"/>
            <a:ext cx="807007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39700"/>
      </p:ext>
    </p:extLst>
  </p:cSld>
  <p:clrMapOvr>
    <a:masterClrMapping/>
  </p:clrMapOvr>
</p:sld>
</file>

<file path=ppt/theme/theme1.xml><?xml version="1.0" encoding="utf-8"?>
<a:theme xmlns:a="http://schemas.openxmlformats.org/drawingml/2006/main" name="Lecture2-Lifecycl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Lecture2-Lifecycle</Template>
  <TotalTime>8458</TotalTime>
  <Words>718</Words>
  <Application>Microsoft Office PowerPoint</Application>
  <PresentationFormat>On-screen Show (4:3)</PresentationFormat>
  <Paragraphs>153</Paragraphs>
  <Slides>40</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40</vt:i4>
      </vt:variant>
    </vt:vector>
  </HeadingPairs>
  <TitlesOfParts>
    <vt:vector size="49" baseType="lpstr">
      <vt:lpstr>Arial</vt:lpstr>
      <vt:lpstr>Arial Rounded MT Bold</vt:lpstr>
      <vt:lpstr>Arial Unicode MS</vt:lpstr>
      <vt:lpstr>Calibri</vt:lpstr>
      <vt:lpstr>Calibri Light</vt:lpstr>
      <vt:lpstr>Courier New</vt:lpstr>
      <vt:lpstr>Wingdings 2</vt:lpstr>
      <vt:lpstr>Lecture2-Lifecycle</vt:lpstr>
      <vt:lpstr>HDOfficeLightV0</vt:lpstr>
      <vt:lpstr>Creational Patterns</vt:lpstr>
      <vt:lpstr>UML Revisited</vt:lpstr>
      <vt:lpstr>Creational Patterns to be Covered</vt:lpstr>
      <vt:lpstr>Factory Method</vt:lpstr>
      <vt:lpstr>Solution</vt:lpstr>
      <vt:lpstr>Example: Drawing</vt:lpstr>
      <vt:lpstr>PowerPoint Presentation</vt:lpstr>
      <vt:lpstr>Example: Kiosk</vt:lpstr>
      <vt:lpstr>Factory</vt:lpstr>
      <vt:lpstr>PowerPoint Presentation</vt:lpstr>
      <vt:lpstr>PowerPoint Presentation</vt:lpstr>
      <vt:lpstr>Consequences</vt:lpstr>
      <vt:lpstr>Abstract Factory</vt:lpstr>
      <vt:lpstr>Solution</vt:lpstr>
      <vt:lpstr>Example: Car Factory</vt:lpstr>
      <vt:lpstr>https://www.tutorialspoint.com/design_pattern/design_pattern_quick_guide.htm</vt:lpstr>
      <vt:lpstr>PowerPoint Presentation</vt:lpstr>
      <vt:lpstr>PowerPoint Presentation</vt:lpstr>
      <vt:lpstr>Abstract Factory</vt:lpstr>
      <vt:lpstr>PowerPoint Presentation</vt:lpstr>
      <vt:lpstr>PowerPoint Presentation</vt:lpstr>
      <vt:lpstr>PowerPoint Presentation</vt:lpstr>
      <vt:lpstr>PowerPoint Presentation</vt:lpstr>
      <vt:lpstr>PowerPoint Presentation</vt:lpstr>
      <vt:lpstr>Consequences</vt:lpstr>
      <vt:lpstr>Singleton</vt:lpstr>
      <vt:lpstr>Solution</vt:lpstr>
      <vt:lpstr>Example: DB Connection Manger</vt:lpstr>
      <vt:lpstr>Consequences</vt:lpstr>
      <vt:lpstr>Builder</vt:lpstr>
      <vt:lpstr>Solution</vt:lpstr>
      <vt:lpstr>Examples</vt:lpstr>
      <vt:lpstr>Consequences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Washington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CS435</dc:title>
  <dc:creator>Amiangshu Bosu; Marty Stepp</dc:creator>
  <cp:keywords/>
  <dc:description>Amiangshu Bosu, SIU Carbondale</dc:description>
  <cp:lastModifiedBy>Aniruddha Ganguly</cp:lastModifiedBy>
  <cp:revision>1032</cp:revision>
  <dcterms:created xsi:type="dcterms:W3CDTF">2008-06-28T20:57:21Z</dcterms:created>
  <dcterms:modified xsi:type="dcterms:W3CDTF">2019-07-12T19:39:18Z</dcterms:modified>
</cp:coreProperties>
</file>